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24"/>
  </p:notesMasterIdLst>
  <p:handoutMasterIdLst>
    <p:handoutMasterId r:id="rId25"/>
  </p:handoutMasterIdLst>
  <p:sldIdLst>
    <p:sldId id="405" r:id="rId2"/>
    <p:sldId id="257" r:id="rId3"/>
    <p:sldId id="376" r:id="rId4"/>
    <p:sldId id="378" r:id="rId5"/>
    <p:sldId id="380" r:id="rId6"/>
    <p:sldId id="381" r:id="rId7"/>
    <p:sldId id="394" r:id="rId8"/>
    <p:sldId id="408" r:id="rId9"/>
    <p:sldId id="383" r:id="rId10"/>
    <p:sldId id="393" r:id="rId11"/>
    <p:sldId id="385" r:id="rId12"/>
    <p:sldId id="391" r:id="rId13"/>
    <p:sldId id="411" r:id="rId14"/>
    <p:sldId id="388" r:id="rId15"/>
    <p:sldId id="399" r:id="rId16"/>
    <p:sldId id="415" r:id="rId17"/>
    <p:sldId id="412" r:id="rId18"/>
    <p:sldId id="400" r:id="rId19"/>
    <p:sldId id="414" r:id="rId20"/>
    <p:sldId id="409" r:id="rId21"/>
    <p:sldId id="403" r:id="rId22"/>
    <p:sldId id="404" r:id="rId23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FF"/>
    <a:srgbClr val="00DA63"/>
    <a:srgbClr val="33CC33"/>
    <a:srgbClr val="006699"/>
    <a:srgbClr val="1D5F05"/>
    <a:srgbClr val="FFFF99"/>
    <a:srgbClr val="FFFFCC"/>
    <a:srgbClr val="FF9999"/>
    <a:srgbClr val="66FFFF"/>
    <a:srgbClr val="9EE73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7" autoAdjust="0"/>
    <p:restoredTop sz="93387" autoAdjust="0"/>
  </p:normalViewPr>
  <p:slideViewPr>
    <p:cSldViewPr>
      <p:cViewPr>
        <p:scale>
          <a:sx n="100" d="100"/>
          <a:sy n="100" d="100"/>
        </p:scale>
        <p:origin x="-2160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9154.7000000000007</c:v>
                </c:pt>
                <c:pt idx="1">
                  <c:v>9103.2999999999884</c:v>
                </c:pt>
                <c:pt idx="2">
                  <c:v>9358.5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C5-4D46-B392-FFD83E21B07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и неналоговые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3689</c:v>
                </c:pt>
                <c:pt idx="1">
                  <c:v>4111.1000000000004</c:v>
                </c:pt>
                <c:pt idx="2">
                  <c:v>4731.3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C5-4D46-B392-FFD83E21B07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C5-4D46-B392-FFD83E21B071}"/>
            </c:ext>
          </c:extLst>
        </c:ser>
        <c:shape val="cylinder"/>
        <c:axId val="83825408"/>
        <c:axId val="83826944"/>
        <c:axId val="0"/>
      </c:bar3DChart>
      <c:catAx>
        <c:axId val="8382540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83826944"/>
        <c:crosses val="autoZero"/>
        <c:auto val="1"/>
        <c:lblAlgn val="ctr"/>
        <c:lblOffset val="100"/>
      </c:catAx>
      <c:valAx>
        <c:axId val="83826944"/>
        <c:scaling>
          <c:orientation val="minMax"/>
        </c:scaling>
        <c:delete val="1"/>
        <c:axPos val="l"/>
        <c:numFmt formatCode="General" sourceLinked="1"/>
        <c:tickLblPos val="none"/>
        <c:crossAx val="8382540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310"/>
      <c:perspective val="0"/>
    </c:view3D>
    <c:plotArea>
      <c:layout>
        <c:manualLayout>
          <c:layoutTarget val="inner"/>
          <c:xMode val="edge"/>
          <c:yMode val="edge"/>
          <c:x val="0.10377862908981272"/>
          <c:y val="0.13888917229893111"/>
          <c:w val="0.5394841979219247"/>
          <c:h val="0.79580499176229036"/>
        </c:manualLayout>
      </c:layout>
      <c:pie3DChart>
        <c:varyColors val="1"/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65951353437739668"/>
          <c:y val="9.0031208206938166E-3"/>
          <c:w val="0.33174335741780447"/>
          <c:h val="0.92584029654356537"/>
        </c:manualLayout>
      </c:layout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30"/>
      <c:rotY val="290"/>
      <c:depthPercent val="100"/>
      <c:perspective val="60"/>
    </c:view3D>
    <c:plotArea>
      <c:layout>
        <c:manualLayout>
          <c:layoutTarget val="inner"/>
          <c:xMode val="edge"/>
          <c:yMode val="edge"/>
          <c:x val="4.3835578612379481E-2"/>
          <c:y val="1.4109323930079956E-2"/>
          <c:w val="0.9464231816959805"/>
          <c:h val="0.9379189747076469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8B8-4A90-94D0-42B28DF44F80}"/>
              </c:ext>
            </c:extLst>
          </c:dPt>
          <c:cat>
            <c:strRef>
              <c:f>Лист1!$A$2:$A$6</c:f>
              <c:strCache>
                <c:ptCount val="5"/>
                <c:pt idx="0">
                  <c:v>субв</c:v>
                </c:pt>
                <c:pt idx="1">
                  <c:v>суб</c:v>
                </c:pt>
                <c:pt idx="2">
                  <c:v>мбт</c:v>
                </c:pt>
                <c:pt idx="3">
                  <c:v>дот</c:v>
                </c:pt>
                <c:pt idx="4">
                  <c:v>возв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6168.2</c:v>
                </c:pt>
                <c:pt idx="1">
                  <c:v>2755.7</c:v>
                </c:pt>
                <c:pt idx="2">
                  <c:v>41.6</c:v>
                </c:pt>
                <c:pt idx="3">
                  <c:v>403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8B8-4A90-94D0-42B28DF44F80}"/>
            </c:ext>
          </c:extLst>
        </c:ser>
      </c:pie3DChart>
    </c:plotArea>
    <c:plotVisOnly val="1"/>
    <c:dispBlanksAs val="zero"/>
  </c:chart>
  <c:spPr>
    <a:effectLst>
      <a:outerShdw blurRad="50800" dist="38100" dir="5400000" algn="t" rotWithShape="0">
        <a:prstClr val="black">
          <a:alpha val="40000"/>
        </a:prstClr>
      </a:outerShdw>
    </a:effectLst>
    <a:scene3d>
      <a:camera prst="orthographicFront"/>
      <a:lightRig rig="threePt" dir="t"/>
    </a:scene3d>
    <a:sp3d prstMaterial="legacyWireframe"/>
  </c:spPr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3"/>
  <c:chart>
    <c:autoTitleDeleted val="1"/>
    <c:plotArea>
      <c:layout>
        <c:manualLayout>
          <c:layoutTarget val="inner"/>
          <c:xMode val="edge"/>
          <c:yMode val="edge"/>
          <c:x val="4.5117725937428202E-2"/>
          <c:y val="0.14004033750921632"/>
          <c:w val="0.95488227406257231"/>
          <c:h val="0.85995966249078493"/>
        </c:manualLayout>
      </c:layout>
      <c:bar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2020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52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489,5</a:t>
                    </a:r>
                    <a:endParaRPr lang="en-US"/>
                  </a:p>
                </c:rich>
              </c:tx>
              <c:dLblPos val="in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5 </a:t>
                    </a:r>
                    <a:r>
                      <a:rPr lang="en-US" dirty="0" smtClean="0"/>
                      <a:t>288,8</a:t>
                    </a:r>
                    <a:endParaRPr lang="en-US" dirty="0"/>
                  </a:p>
                </c:rich>
              </c:tx>
              <c:dLblPos val="inEnd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57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168,1</a:t>
                    </a:r>
                    <a:endParaRPr lang="en-US"/>
                  </a:p>
                </c:rich>
              </c:tx>
              <c:dLblPos val="inEnd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48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586,1</a:t>
                    </a:r>
                    <a:endParaRPr lang="en-US"/>
                  </a:p>
                </c:rich>
              </c:tx>
              <c:dLblPos val="inEnd"/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bg1">
                        <a:lumMod val="85000"/>
                      </a:schemeClr>
                    </a:solidFill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Лист1!$A$2:$A$5</c:f>
              <c:strCache>
                <c:ptCount val="4"/>
                <c:pt idx="0">
                  <c:v>Педагоги учреждений дошкольного образования</c:v>
                </c:pt>
                <c:pt idx="1">
                  <c:v>Педагоги учреждений дополнительного образования</c:v>
                </c:pt>
                <c:pt idx="2">
                  <c:v>Педагоги учреждений общего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52489.5</c:v>
                </c:pt>
                <c:pt idx="1">
                  <c:v>52288.800000000003</c:v>
                </c:pt>
                <c:pt idx="2">
                  <c:v>57168.1</c:v>
                </c:pt>
                <c:pt idx="3">
                  <c:v>48586.1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Прирост к 2019</c:v>
                </c:pt>
              </c:strCache>
            </c:strRef>
          </c:tx>
          <c:spPr>
            <a:solidFill>
              <a:srgbClr val="FFF39D">
                <a:lumMod val="75000"/>
              </a:srgbClr>
            </a:solidFill>
          </c:spPr>
          <c:dLbls>
            <c:dLbl>
              <c:idx val="0"/>
              <c:layout>
                <c:manualLayout>
                  <c:x val="1.5654268388783674E-2"/>
                  <c:y val="6.6083424835691393E-2"/>
                </c:manualLayout>
              </c:layout>
              <c:showVal val="1"/>
            </c:dLbl>
            <c:dLbl>
              <c:idx val="1"/>
              <c:layout>
                <c:manualLayout>
                  <c:x val="1.1279431484357122E-2"/>
                  <c:y val="6.6121199224102201E-2"/>
                </c:manualLayout>
              </c:layout>
              <c:showVal val="1"/>
            </c:dLbl>
            <c:dLbl>
              <c:idx val="2"/>
              <c:layout>
                <c:manualLayout>
                  <c:x val="-5.8100779499952197E-4"/>
                  <c:y val="6.9129306280278843E-2"/>
                </c:manualLayout>
              </c:layout>
              <c:showVal val="1"/>
            </c:dLbl>
            <c:dLbl>
              <c:idx val="3"/>
              <c:layout>
                <c:manualLayout>
                  <c:x val="1.7431848657642697E-2"/>
                  <c:y val="5.6132741178592557E-2"/>
                </c:manualLayout>
              </c:layout>
              <c:showVal val="1"/>
            </c:dLbl>
            <c:spPr>
              <a:solidFill>
                <a:schemeClr val="bg2">
                  <a:lumMod val="75000"/>
                </a:schemeClr>
              </a:solidFill>
              <a:ln w="15875">
                <a:solidFill>
                  <a:schemeClr val="bg1"/>
                </a:solidFill>
              </a:ln>
            </c:spPr>
            <c:showVal val="1"/>
          </c:dLbls>
          <c:cat>
            <c:strRef>
              <c:f>Лист1!$A$2:$A$5</c:f>
              <c:strCache>
                <c:ptCount val="4"/>
                <c:pt idx="0">
                  <c:v>Педагоги учреждений дошкольного образования</c:v>
                </c:pt>
                <c:pt idx="1">
                  <c:v>Педагоги учреждений дополнительного образования</c:v>
                </c:pt>
                <c:pt idx="2">
                  <c:v>Педагоги учреждений общего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9.8000000000000087E-2</c:v>
                </c:pt>
                <c:pt idx="1">
                  <c:v>0.128</c:v>
                </c:pt>
                <c:pt idx="2">
                  <c:v>0.14100000000000001</c:v>
                </c:pt>
                <c:pt idx="3">
                  <c:v>3.2000000000000028E-2</c:v>
                </c:pt>
              </c:numCache>
            </c:numRef>
          </c:val>
        </c:ser>
        <c:dLbls>
          <c:showVal val="1"/>
        </c:dLbls>
        <c:gapWidth val="75"/>
        <c:overlap val="100"/>
        <c:axId val="117830784"/>
        <c:axId val="117832320"/>
      </c:barChart>
      <c:catAx>
        <c:axId val="117830784"/>
        <c:scaling>
          <c:orientation val="minMax"/>
        </c:scaling>
        <c:axPos val="l"/>
        <c:majorTickMark val="none"/>
        <c:tickLblPos val="none"/>
        <c:spPr>
          <a:noFill/>
          <a:ln w="6350">
            <a:noFill/>
          </a:ln>
        </c:spPr>
        <c:txPr>
          <a:bodyPr rot="-2640000" vert="horz"/>
          <a:lstStyle/>
          <a:p>
            <a:pPr>
              <a:defRPr sz="1200"/>
            </a:pPr>
            <a:endParaRPr lang="ru-RU"/>
          </a:p>
        </c:txPr>
        <c:crossAx val="117832320"/>
        <c:crosses val="autoZero"/>
        <c:auto val="1"/>
        <c:lblAlgn val="ctr"/>
        <c:lblOffset val="100"/>
      </c:catAx>
      <c:valAx>
        <c:axId val="117832320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178307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040948292566994"/>
          <c:y val="5.8727307678920107E-2"/>
          <c:w val="0.71558747994408889"/>
          <c:h val="6.3766475235724956E-2"/>
        </c:manualLayout>
      </c:layout>
    </c:legend>
    <c:plotVisOnly val="1"/>
  </c:chart>
  <c:spPr>
    <a:noFill/>
  </c:spPr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 в 2019 году</c:v>
                </c:pt>
              </c:strCache>
            </c:strRef>
          </c:tx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Лист1!$A$2:$A$17</c:f>
              <c:strCache>
                <c:ptCount val="16"/>
                <c:pt idx="0">
                  <c:v>Образование</c:v>
                </c:pt>
                <c:pt idx="2">
                  <c:v>Физическая культура, спорт</c:v>
                </c:pt>
                <c:pt idx="3">
                  <c:v>Забота (социальная политика)</c:v>
                </c:pt>
                <c:pt idx="4">
                  <c:v>Культура</c:v>
                </c:pt>
                <c:pt idx="6">
                  <c:v>Молодежная политика</c:v>
                </c:pt>
                <c:pt idx="8">
                  <c:v>Безопасность</c:v>
                </c:pt>
                <c:pt idx="11">
                  <c:v>Информационное общество</c:v>
                </c:pt>
                <c:pt idx="12">
                  <c:v>Развитие муниципальной службы</c:v>
                </c:pt>
                <c:pt idx="13">
                  <c:v>Охрана окружающей среды</c:v>
                </c:pt>
                <c:pt idx="15">
                  <c:v>МО "Город Всеволожск"</c:v>
                </c:pt>
              </c:strCache>
            </c:strRef>
          </c:cat>
          <c:val>
            <c:numRef>
              <c:f>Лист1!$B$2:$B$17</c:f>
              <c:numCache>
                <c:formatCode>#,##0.0</c:formatCode>
                <c:ptCount val="16"/>
                <c:pt idx="0">
                  <c:v>10294448.800000004</c:v>
                </c:pt>
                <c:pt idx="1">
                  <c:v>311504.3</c:v>
                </c:pt>
                <c:pt idx="2">
                  <c:v>198582.7</c:v>
                </c:pt>
                <c:pt idx="3">
                  <c:v>152521.60000000001</c:v>
                </c:pt>
                <c:pt idx="4">
                  <c:v>144148.79999999999</c:v>
                </c:pt>
                <c:pt idx="5">
                  <c:v>80097.2</c:v>
                </c:pt>
                <c:pt idx="6">
                  <c:v>38664.199999999997</c:v>
                </c:pt>
                <c:pt idx="7">
                  <c:v>74682.7</c:v>
                </c:pt>
                <c:pt idx="8">
                  <c:v>14963.7</c:v>
                </c:pt>
                <c:pt idx="9">
                  <c:v>12099.3</c:v>
                </c:pt>
                <c:pt idx="10">
                  <c:v>64565.3</c:v>
                </c:pt>
                <c:pt idx="11">
                  <c:v>4700</c:v>
                </c:pt>
                <c:pt idx="12">
                  <c:v>2737</c:v>
                </c:pt>
                <c:pt idx="13">
                  <c:v>1492.5</c:v>
                </c:pt>
                <c:pt idx="14">
                  <c:v>20.100000000000001</c:v>
                </c:pt>
                <c:pt idx="15">
                  <c:v>641740.1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 в 2020 году</c:v>
                </c:pt>
              </c:strCache>
            </c:strRef>
          </c:tx>
          <c:dLbls>
            <c:numFmt formatCode="#,##0.0" sourceLinked="0"/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strRef>
              <c:f>Лист1!$A$2:$A$17</c:f>
              <c:strCache>
                <c:ptCount val="16"/>
                <c:pt idx="0">
                  <c:v>Образование</c:v>
                </c:pt>
                <c:pt idx="2">
                  <c:v>Физическая культура, спорт</c:v>
                </c:pt>
                <c:pt idx="3">
                  <c:v>Забота (социальная политика)</c:v>
                </c:pt>
                <c:pt idx="4">
                  <c:v>Культура</c:v>
                </c:pt>
                <c:pt idx="6">
                  <c:v>Молодежная политика</c:v>
                </c:pt>
                <c:pt idx="8">
                  <c:v>Безопасность</c:v>
                </c:pt>
                <c:pt idx="11">
                  <c:v>Информационное общество</c:v>
                </c:pt>
                <c:pt idx="12">
                  <c:v>Развитие муниципальной службы</c:v>
                </c:pt>
                <c:pt idx="13">
                  <c:v>Охрана окружающей среды</c:v>
                </c:pt>
                <c:pt idx="15">
                  <c:v>МО "Город Всеволожск"</c:v>
                </c:pt>
              </c:strCache>
            </c:strRef>
          </c:cat>
          <c:val>
            <c:numRef>
              <c:f>Лист1!$C$2:$C$17</c:f>
              <c:numCache>
                <c:formatCode>#,##0.0</c:formatCode>
                <c:ptCount val="16"/>
                <c:pt idx="0">
                  <c:v>11215259.5</c:v>
                </c:pt>
                <c:pt idx="1">
                  <c:v>833301.8</c:v>
                </c:pt>
                <c:pt idx="2">
                  <c:v>386584.9</c:v>
                </c:pt>
                <c:pt idx="3">
                  <c:v>174348.2</c:v>
                </c:pt>
                <c:pt idx="4">
                  <c:v>145979.79999999999</c:v>
                </c:pt>
                <c:pt idx="5">
                  <c:v>121099.3</c:v>
                </c:pt>
                <c:pt idx="6">
                  <c:v>114870.39999999999</c:v>
                </c:pt>
                <c:pt idx="7">
                  <c:v>56016.3</c:v>
                </c:pt>
                <c:pt idx="8">
                  <c:v>27709.4</c:v>
                </c:pt>
                <c:pt idx="9">
                  <c:v>15492.4</c:v>
                </c:pt>
                <c:pt idx="10">
                  <c:v>9642</c:v>
                </c:pt>
                <c:pt idx="11">
                  <c:v>4800</c:v>
                </c:pt>
                <c:pt idx="12">
                  <c:v>1649.8</c:v>
                </c:pt>
                <c:pt idx="13">
                  <c:v>665.1</c:v>
                </c:pt>
                <c:pt idx="14">
                  <c:v>500</c:v>
                </c:pt>
                <c:pt idx="15">
                  <c:v>0</c:v>
                </c:pt>
              </c:numCache>
            </c:numRef>
          </c:val>
        </c:ser>
        <c:dLbls>
          <c:showVal val="1"/>
        </c:dLbls>
        <c:gapWidth val="75"/>
        <c:axId val="134843008"/>
        <c:axId val="134841472"/>
      </c:barChart>
      <c:valAx>
        <c:axId val="134841472"/>
        <c:scaling>
          <c:logBase val="10"/>
          <c:orientation val="minMax"/>
        </c:scaling>
        <c:delete val="1"/>
        <c:axPos val="b"/>
        <c:numFmt formatCode="#,##0.0" sourceLinked="1"/>
        <c:tickLblPos val="none"/>
        <c:crossAx val="134843008"/>
        <c:crosses val="autoZero"/>
        <c:crossBetween val="between"/>
      </c:valAx>
      <c:catAx>
        <c:axId val="134843008"/>
        <c:scaling>
          <c:orientation val="minMax"/>
        </c:scaling>
        <c:axPos val="l"/>
        <c:tickLblPos val="nextTo"/>
        <c:txPr>
          <a:bodyPr rot="0" anchor="ctr" anchorCtr="0"/>
          <a:lstStyle/>
          <a:p>
            <a:pPr>
              <a:defRPr sz="1050" b="1"/>
            </a:pPr>
            <a:endParaRPr lang="ru-RU"/>
          </a:p>
        </c:txPr>
        <c:crossAx val="134841472"/>
        <c:crosses val="autoZero"/>
        <c:auto val="1"/>
        <c:lblAlgn val="ctr"/>
        <c:lblOffset val="100"/>
      </c:cat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CB6E86-E5B1-4228-B02F-F5F3B8133296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761F482-7F50-44EE-81B7-0F150DF28B7D}">
      <dgm:prSet phldrT="[Текст]" custT="1"/>
      <dgm:spPr/>
      <dgm:t>
        <a:bodyPr/>
        <a:lstStyle/>
        <a:p>
          <a:pPr algn="l"/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деятельности АМУ "Альфа" 96,0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B9336AC-254A-4024-A80F-76D64782192C}" type="parTrans" cxnId="{8BDD3E67-8C14-4E7E-B4B4-8D2DD1592540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2A502012-AFE0-49CF-86C7-6E9C48E6A765}" type="sibTrans" cxnId="{8BDD3E67-8C14-4E7E-B4B4-8D2DD1592540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DC4BDD30-98B5-4C30-BDBB-304619CAB97B}">
      <dgm:prSet phldrT="[Текст]" custT="1"/>
      <dgm:spPr/>
      <dgm:t>
        <a:bodyPr/>
        <a:lstStyle/>
        <a:p>
          <a:r>
            <a:rPr lang="ru-RU" sz="1600" b="1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Субсидии на материально-техническое обеспечение молодежных коворкинг-центров 5,5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32294477-4A2E-4B6F-9101-0793071961F2}" type="parTrans" cxnId="{74C7A650-0F5C-4912-A216-9731B5BF057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4ADB8A8E-436D-456C-8E40-83915C9EEB8D}" type="sibTrans" cxnId="{74C7A650-0F5C-4912-A216-9731B5BF057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A8473A60-4210-4810-89FA-BF083F73C08F}">
      <dgm:prSet phldrT="[Текст]" custT="1"/>
      <dgm:spPr/>
      <dgm:t>
        <a:bodyPr/>
        <a:lstStyle/>
        <a:p>
          <a:r>
            <a:rPr lang="ru-RU" sz="1600" b="1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туристических мероприятий 0,9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B6572738-D257-4F0D-A548-7E4855A72E74}" type="parTrans" cxnId="{66B12A92-0C0F-44CC-932F-4FA32E1EAA8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5378E0BD-0FA6-4086-95D1-1C63FA39ACEE}" type="sibTrans" cxnId="{66B12A92-0C0F-44CC-932F-4FA32E1EAA8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30DC3232-B2C2-41D5-B600-A2D2310FAD5B}">
      <dgm:prSet phldrT="[Текст]" custT="1"/>
      <dgm:spPr/>
      <dgm:t>
        <a:bodyPr/>
        <a:lstStyle/>
        <a:p>
          <a:r>
            <a:rPr lang="ru-RU" sz="1600" b="1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летней трудовой занятости подростков 2,1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6C6582A1-B29D-4CE3-964C-BC8933D8A0A1}" type="parTrans" cxnId="{263E8BF8-093F-484B-A2BC-70782F3F6F47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B1B95316-B545-4048-BE5F-CA8DBBBD5274}" type="sibTrans" cxnId="{263E8BF8-093F-484B-A2BC-70782F3F6F47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8584AAAB-141B-4E86-9B82-E827F62FAB47}">
      <dgm:prSet custT="1"/>
      <dgm:spPr/>
      <dgm:t>
        <a:bodyPr/>
        <a:lstStyle/>
        <a:p>
          <a:r>
            <a:rPr lang="ru-RU" sz="1600" b="1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Развитие  межнациональных и межконфессиональных отношений 0,3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FB7EDD3B-6484-4474-8915-5424C6FAB979}" type="parTrans" cxnId="{F0DEDE99-D76D-44E4-9A2E-8DC3F248BE4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D30D55B4-2F19-4029-8854-9D5F8E3958A0}" type="sibTrans" cxnId="{F0DEDE99-D76D-44E4-9A2E-8DC3F248BE4C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70998FA-8C6C-4B2B-AA3B-37A90442A3B2}">
      <dgm:prSet custT="1"/>
      <dgm:spPr/>
      <dgm:t>
        <a:bodyPr/>
        <a:lstStyle/>
        <a:p>
          <a:r>
            <a:rPr lang="ru-RU" sz="1600" b="1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молодежных мероприятий 10,1</a:t>
          </a:r>
          <a:endParaRPr lang="ru-RU" sz="1600" b="1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0CF9A3FF-585B-4498-8DA7-A45B409C70CF}" type="parTrans" cxnId="{3FD3DF27-82E5-4381-895C-E6030758939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7DFA0F2-63CF-4142-BDEF-DFBDFE005EF3}" type="sibTrans" cxnId="{3FD3DF27-82E5-4381-895C-E60307589391}">
      <dgm:prSet/>
      <dgm:spPr/>
      <dgm:t>
        <a:bodyPr/>
        <a:lstStyle/>
        <a:p>
          <a:endParaRPr lang="ru-RU" sz="2000" b="1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054BA9B8-ED70-4402-A199-16BF4B0C9281}" type="pres">
      <dgm:prSet presAssocID="{1FCB6E86-E5B1-4228-B02F-F5F3B81332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0E786C-8ED9-46EE-9C0C-7E145B3721AA}" type="pres">
      <dgm:prSet presAssocID="{1761F482-7F50-44EE-81B7-0F150DF28B7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D564F8-0DA5-4581-A5D8-844C1190C86C}" type="pres">
      <dgm:prSet presAssocID="{2A502012-AFE0-49CF-86C7-6E9C48E6A765}" presName="spacer" presStyleCnt="0"/>
      <dgm:spPr/>
      <dgm:t>
        <a:bodyPr/>
        <a:lstStyle/>
        <a:p>
          <a:endParaRPr lang="ru-RU"/>
        </a:p>
      </dgm:t>
    </dgm:pt>
    <dgm:pt modelId="{E31EF7E1-66A7-4A04-B6C4-24E03084D266}" type="pres">
      <dgm:prSet presAssocID="{DC4BDD30-98B5-4C30-BDBB-304619CAB97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9DC61-EA20-4A7C-B38E-6D1FA04E79AE}" type="pres">
      <dgm:prSet presAssocID="{4ADB8A8E-436D-456C-8E40-83915C9EEB8D}" presName="spacer" presStyleCnt="0"/>
      <dgm:spPr/>
      <dgm:t>
        <a:bodyPr/>
        <a:lstStyle/>
        <a:p>
          <a:endParaRPr lang="ru-RU"/>
        </a:p>
      </dgm:t>
    </dgm:pt>
    <dgm:pt modelId="{993106FF-E917-4866-989F-69C5AC5FE3E4}" type="pres">
      <dgm:prSet presAssocID="{E70998FA-8C6C-4B2B-AA3B-37A90442A3B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3A120-47D1-4DF3-9BB1-67E655BADAF7}" type="pres">
      <dgm:prSet presAssocID="{E7DFA0F2-63CF-4142-BDEF-DFBDFE005EF3}" presName="spacer" presStyleCnt="0"/>
      <dgm:spPr/>
      <dgm:t>
        <a:bodyPr/>
        <a:lstStyle/>
        <a:p>
          <a:endParaRPr lang="ru-RU"/>
        </a:p>
      </dgm:t>
    </dgm:pt>
    <dgm:pt modelId="{8D2404F7-F8C5-4008-B139-270907F7606C}" type="pres">
      <dgm:prSet presAssocID="{A8473A60-4210-4810-89FA-BF083F73C08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67446F-82DF-4118-9923-90C35E6D5378}" type="pres">
      <dgm:prSet presAssocID="{5378E0BD-0FA6-4086-95D1-1C63FA39ACEE}" presName="spacer" presStyleCnt="0"/>
      <dgm:spPr/>
      <dgm:t>
        <a:bodyPr/>
        <a:lstStyle/>
        <a:p>
          <a:endParaRPr lang="ru-RU"/>
        </a:p>
      </dgm:t>
    </dgm:pt>
    <dgm:pt modelId="{80AAEAD1-02DF-4FD5-A077-E49B41E160D3}" type="pres">
      <dgm:prSet presAssocID="{30DC3232-B2C2-41D5-B600-A2D2310FAD5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6B285-98B5-417F-BD35-553B0D5B511F}" type="pres">
      <dgm:prSet presAssocID="{B1B95316-B545-4048-BE5F-CA8DBBBD5274}" presName="spacer" presStyleCnt="0"/>
      <dgm:spPr/>
      <dgm:t>
        <a:bodyPr/>
        <a:lstStyle/>
        <a:p>
          <a:endParaRPr lang="ru-RU"/>
        </a:p>
      </dgm:t>
    </dgm:pt>
    <dgm:pt modelId="{56BEB01B-7553-4B59-AA1F-08FD2338E791}" type="pres">
      <dgm:prSet presAssocID="{8584AAAB-141B-4E86-9B82-E827F62FAB4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B27FCB-D11B-4C07-8DFA-7AE7F830B31B}" type="presOf" srcId="{1FCB6E86-E5B1-4228-B02F-F5F3B8133296}" destId="{054BA9B8-ED70-4402-A199-16BF4B0C9281}" srcOrd="0" destOrd="0" presId="urn:microsoft.com/office/officeart/2005/8/layout/vList2"/>
    <dgm:cxn modelId="{936C042A-1092-46FC-9C3D-F36CC6C53F02}" type="presOf" srcId="{A8473A60-4210-4810-89FA-BF083F73C08F}" destId="{8D2404F7-F8C5-4008-B139-270907F7606C}" srcOrd="0" destOrd="0" presId="urn:microsoft.com/office/officeart/2005/8/layout/vList2"/>
    <dgm:cxn modelId="{74C7A650-0F5C-4912-A216-9731B5BF0571}" srcId="{1FCB6E86-E5B1-4228-B02F-F5F3B8133296}" destId="{DC4BDD30-98B5-4C30-BDBB-304619CAB97B}" srcOrd="1" destOrd="0" parTransId="{32294477-4A2E-4B6F-9101-0793071961F2}" sibTransId="{4ADB8A8E-436D-456C-8E40-83915C9EEB8D}"/>
    <dgm:cxn modelId="{9A62583B-D763-4149-AE17-E9DC070EF4E3}" type="presOf" srcId="{DC4BDD30-98B5-4C30-BDBB-304619CAB97B}" destId="{E31EF7E1-66A7-4A04-B6C4-24E03084D266}" srcOrd="0" destOrd="0" presId="urn:microsoft.com/office/officeart/2005/8/layout/vList2"/>
    <dgm:cxn modelId="{8BDD3E67-8C14-4E7E-B4B4-8D2DD1592540}" srcId="{1FCB6E86-E5B1-4228-B02F-F5F3B8133296}" destId="{1761F482-7F50-44EE-81B7-0F150DF28B7D}" srcOrd="0" destOrd="0" parTransId="{EB9336AC-254A-4024-A80F-76D64782192C}" sibTransId="{2A502012-AFE0-49CF-86C7-6E9C48E6A765}"/>
    <dgm:cxn modelId="{F0DEDE99-D76D-44E4-9A2E-8DC3F248BE4C}" srcId="{1FCB6E86-E5B1-4228-B02F-F5F3B8133296}" destId="{8584AAAB-141B-4E86-9B82-E827F62FAB47}" srcOrd="5" destOrd="0" parTransId="{FB7EDD3B-6484-4474-8915-5424C6FAB979}" sibTransId="{D30D55B4-2F19-4029-8854-9D5F8E3958A0}"/>
    <dgm:cxn modelId="{10A86119-5367-49BE-8C22-232C058D21F1}" type="presOf" srcId="{E70998FA-8C6C-4B2B-AA3B-37A90442A3B2}" destId="{993106FF-E917-4866-989F-69C5AC5FE3E4}" srcOrd="0" destOrd="0" presId="urn:microsoft.com/office/officeart/2005/8/layout/vList2"/>
    <dgm:cxn modelId="{3FD3DF27-82E5-4381-895C-E60307589391}" srcId="{1FCB6E86-E5B1-4228-B02F-F5F3B8133296}" destId="{E70998FA-8C6C-4B2B-AA3B-37A90442A3B2}" srcOrd="2" destOrd="0" parTransId="{0CF9A3FF-585B-4498-8DA7-A45B409C70CF}" sibTransId="{E7DFA0F2-63CF-4142-BDEF-DFBDFE005EF3}"/>
    <dgm:cxn modelId="{263E8BF8-093F-484B-A2BC-70782F3F6F47}" srcId="{1FCB6E86-E5B1-4228-B02F-F5F3B8133296}" destId="{30DC3232-B2C2-41D5-B600-A2D2310FAD5B}" srcOrd="4" destOrd="0" parTransId="{6C6582A1-B29D-4CE3-964C-BC8933D8A0A1}" sibTransId="{B1B95316-B545-4048-BE5F-CA8DBBBD5274}"/>
    <dgm:cxn modelId="{4AC37381-D118-469E-B981-2FC21D1E654E}" type="presOf" srcId="{1761F482-7F50-44EE-81B7-0F150DF28B7D}" destId="{630E786C-8ED9-46EE-9C0C-7E145B3721AA}" srcOrd="0" destOrd="0" presId="urn:microsoft.com/office/officeart/2005/8/layout/vList2"/>
    <dgm:cxn modelId="{66B12A92-0C0F-44CC-932F-4FA32E1EAA8C}" srcId="{1FCB6E86-E5B1-4228-B02F-F5F3B8133296}" destId="{A8473A60-4210-4810-89FA-BF083F73C08F}" srcOrd="3" destOrd="0" parTransId="{B6572738-D257-4F0D-A548-7E4855A72E74}" sibTransId="{5378E0BD-0FA6-4086-95D1-1C63FA39ACEE}"/>
    <dgm:cxn modelId="{E98EF542-8E4C-47D0-8615-B7C29B20404E}" type="presOf" srcId="{30DC3232-B2C2-41D5-B600-A2D2310FAD5B}" destId="{80AAEAD1-02DF-4FD5-A077-E49B41E160D3}" srcOrd="0" destOrd="0" presId="urn:microsoft.com/office/officeart/2005/8/layout/vList2"/>
    <dgm:cxn modelId="{7D41C546-7B22-4405-A716-BEDF3E835C38}" type="presOf" srcId="{8584AAAB-141B-4E86-9B82-E827F62FAB47}" destId="{56BEB01B-7553-4B59-AA1F-08FD2338E791}" srcOrd="0" destOrd="0" presId="urn:microsoft.com/office/officeart/2005/8/layout/vList2"/>
    <dgm:cxn modelId="{A13961A6-33C4-45C5-BD04-0B966633A188}" type="presParOf" srcId="{054BA9B8-ED70-4402-A199-16BF4B0C9281}" destId="{630E786C-8ED9-46EE-9C0C-7E145B3721AA}" srcOrd="0" destOrd="0" presId="urn:microsoft.com/office/officeart/2005/8/layout/vList2"/>
    <dgm:cxn modelId="{57140A67-58DF-40DC-B1FB-8F4693E22429}" type="presParOf" srcId="{054BA9B8-ED70-4402-A199-16BF4B0C9281}" destId="{99D564F8-0DA5-4581-A5D8-844C1190C86C}" srcOrd="1" destOrd="0" presId="urn:microsoft.com/office/officeart/2005/8/layout/vList2"/>
    <dgm:cxn modelId="{9186FD8E-CAFF-4B85-886E-6BB90EE9A63C}" type="presParOf" srcId="{054BA9B8-ED70-4402-A199-16BF4B0C9281}" destId="{E31EF7E1-66A7-4A04-B6C4-24E03084D266}" srcOrd="2" destOrd="0" presId="urn:microsoft.com/office/officeart/2005/8/layout/vList2"/>
    <dgm:cxn modelId="{57D059F6-8BAA-47DD-BA15-1758DC2B5CCF}" type="presParOf" srcId="{054BA9B8-ED70-4402-A199-16BF4B0C9281}" destId="{3F39DC61-EA20-4A7C-B38E-6D1FA04E79AE}" srcOrd="3" destOrd="0" presId="urn:microsoft.com/office/officeart/2005/8/layout/vList2"/>
    <dgm:cxn modelId="{11677986-9542-4251-BAAA-3C0B20F7A535}" type="presParOf" srcId="{054BA9B8-ED70-4402-A199-16BF4B0C9281}" destId="{993106FF-E917-4866-989F-69C5AC5FE3E4}" srcOrd="4" destOrd="0" presId="urn:microsoft.com/office/officeart/2005/8/layout/vList2"/>
    <dgm:cxn modelId="{8C2979CA-278B-48A5-9B53-D2828FA3CC72}" type="presParOf" srcId="{054BA9B8-ED70-4402-A199-16BF4B0C9281}" destId="{B143A120-47D1-4DF3-9BB1-67E655BADAF7}" srcOrd="5" destOrd="0" presId="urn:microsoft.com/office/officeart/2005/8/layout/vList2"/>
    <dgm:cxn modelId="{DB594F22-30D8-46F4-9D42-DF73E62F2CEE}" type="presParOf" srcId="{054BA9B8-ED70-4402-A199-16BF4B0C9281}" destId="{8D2404F7-F8C5-4008-B139-270907F7606C}" srcOrd="6" destOrd="0" presId="urn:microsoft.com/office/officeart/2005/8/layout/vList2"/>
    <dgm:cxn modelId="{906328D5-2D3F-42F6-9D36-5B1AA54D995D}" type="presParOf" srcId="{054BA9B8-ED70-4402-A199-16BF4B0C9281}" destId="{3167446F-82DF-4118-9923-90C35E6D5378}" srcOrd="7" destOrd="0" presId="urn:microsoft.com/office/officeart/2005/8/layout/vList2"/>
    <dgm:cxn modelId="{DEFB3B7F-24D7-4AF3-9AD9-194BFBABAD81}" type="presParOf" srcId="{054BA9B8-ED70-4402-A199-16BF4B0C9281}" destId="{80AAEAD1-02DF-4FD5-A077-E49B41E160D3}" srcOrd="8" destOrd="0" presId="urn:microsoft.com/office/officeart/2005/8/layout/vList2"/>
    <dgm:cxn modelId="{539A9746-BD94-4941-BF4C-EB3D5FD43054}" type="presParOf" srcId="{054BA9B8-ED70-4402-A199-16BF4B0C9281}" destId="{4F86B285-98B5-417F-BD35-553B0D5B511F}" srcOrd="9" destOrd="0" presId="urn:microsoft.com/office/officeart/2005/8/layout/vList2"/>
    <dgm:cxn modelId="{AE8C8BDB-ABCD-40AE-9247-9184869C4A28}" type="presParOf" srcId="{054BA9B8-ED70-4402-A199-16BF4B0C9281}" destId="{56BEB01B-7553-4B59-AA1F-08FD2338E791}" srcOrd="10" destOrd="0" presId="urn:microsoft.com/office/officeart/2005/8/layout/vList2"/>
  </dgm:cxnLst>
  <dgm:bg/>
  <dgm:whole>
    <a:ln w="41275"/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8DAE4C-022E-4D79-8DB1-F44824AC1CF3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E6789B8-691F-4FBA-9A45-2E9D37D7D493}">
      <dgm:prSet phldrT="[Текст]"/>
      <dgm:spPr/>
      <dgm:t>
        <a:bodyPr/>
        <a:lstStyle/>
        <a:p>
          <a:r>
            <a:rPr lang="ru-RU" dirty="0" smtClean="0"/>
            <a:t>Финансовое обеспечение деятельности центра муниципальных услуг   </a:t>
          </a:r>
          <a:r>
            <a:rPr lang="ru-RU" b="1" dirty="0" smtClean="0"/>
            <a:t>49,8</a:t>
          </a:r>
          <a:endParaRPr lang="ru-RU" b="1" dirty="0"/>
        </a:p>
      </dgm:t>
    </dgm:pt>
    <dgm:pt modelId="{A557BB66-DA98-4A1E-A06B-FB3463BFA057}" type="parTrans" cxnId="{F6FC662C-D635-4F6C-97AB-6CCE9000DA87}">
      <dgm:prSet/>
      <dgm:spPr/>
      <dgm:t>
        <a:bodyPr/>
        <a:lstStyle/>
        <a:p>
          <a:endParaRPr lang="ru-RU"/>
        </a:p>
      </dgm:t>
    </dgm:pt>
    <dgm:pt modelId="{DB6AF7AA-DD55-476A-BDF4-8A32A44643AE}" type="sibTrans" cxnId="{F6FC662C-D635-4F6C-97AB-6CCE9000DA87}">
      <dgm:prSet/>
      <dgm:spPr/>
      <dgm:t>
        <a:bodyPr/>
        <a:lstStyle/>
        <a:p>
          <a:endParaRPr lang="ru-RU"/>
        </a:p>
      </dgm:t>
    </dgm:pt>
    <dgm:pt modelId="{DF10DB55-F399-4E85-8210-14BD4C3BFF65}">
      <dgm:prSet phldrT="[Текст]"/>
      <dgm:spPr/>
      <dgm:t>
        <a:bodyPr/>
        <a:lstStyle/>
        <a:p>
          <a:r>
            <a:rPr lang="ru-RU" dirty="0" smtClean="0"/>
            <a:t>Поддержка сельского хозяйства   </a:t>
          </a:r>
          <a:r>
            <a:rPr lang="ru-RU" b="1" dirty="0" smtClean="0"/>
            <a:t>13,3</a:t>
          </a:r>
          <a:endParaRPr lang="ru-RU" b="1" dirty="0"/>
        </a:p>
      </dgm:t>
    </dgm:pt>
    <dgm:pt modelId="{AC333EFB-69E9-4FF9-88AF-53151FFED0BD}" type="parTrans" cxnId="{DC26D6C8-73AD-4926-AA7F-3ACAA3EFBAB6}">
      <dgm:prSet/>
      <dgm:spPr/>
      <dgm:t>
        <a:bodyPr/>
        <a:lstStyle/>
        <a:p>
          <a:endParaRPr lang="ru-RU"/>
        </a:p>
      </dgm:t>
    </dgm:pt>
    <dgm:pt modelId="{400DA7F3-A684-4EB0-845A-6CFDB29C490C}" type="sibTrans" cxnId="{DC26D6C8-73AD-4926-AA7F-3ACAA3EFBAB6}">
      <dgm:prSet/>
      <dgm:spPr/>
      <dgm:t>
        <a:bodyPr/>
        <a:lstStyle/>
        <a:p>
          <a:endParaRPr lang="ru-RU"/>
        </a:p>
      </dgm:t>
    </dgm:pt>
    <dgm:pt modelId="{9CDA9F80-9604-4349-B356-BABE1FD7C00B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Создание условий для развития и эффективного функционирования крестьянских (фермерских) хозяйств и личных подсобных хозяйств   6,3</a:t>
          </a:r>
          <a:endParaRPr lang="ru-RU" sz="1200" dirty="0"/>
        </a:p>
      </dgm:t>
    </dgm:pt>
    <dgm:pt modelId="{ECF2EF07-C4A9-40CF-B615-8E78281EFD45}" type="parTrans" cxnId="{0BB85A57-5DF2-42C0-98E3-D671A0DFB907}">
      <dgm:prSet/>
      <dgm:spPr/>
      <dgm:t>
        <a:bodyPr/>
        <a:lstStyle/>
        <a:p>
          <a:endParaRPr lang="ru-RU"/>
        </a:p>
      </dgm:t>
    </dgm:pt>
    <dgm:pt modelId="{83E2DEB9-D201-4A4A-92C3-71BE109E10CA}" type="sibTrans" cxnId="{0BB85A57-5DF2-42C0-98E3-D671A0DFB907}">
      <dgm:prSet/>
      <dgm:spPr/>
      <dgm:t>
        <a:bodyPr/>
        <a:lstStyle/>
        <a:p>
          <a:endParaRPr lang="ru-RU"/>
        </a:p>
      </dgm:t>
    </dgm:pt>
    <dgm:pt modelId="{6C6908A6-6E01-439C-8DAB-CD76BB17BA6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Мероприятия по тиражированию передового опыта и достижений в с/</a:t>
          </a:r>
          <a:r>
            <a:rPr lang="ru-RU" sz="1200" dirty="0" err="1" smtClean="0"/>
            <a:t>х</a:t>
          </a:r>
          <a:r>
            <a:rPr lang="ru-RU" sz="1200" dirty="0" smtClean="0"/>
            <a:t>(выставки, ярмарки, конкурсы)   1,2</a:t>
          </a:r>
          <a:endParaRPr lang="ru-RU" sz="1200" dirty="0"/>
        </a:p>
      </dgm:t>
    </dgm:pt>
    <dgm:pt modelId="{956DA8A2-0039-4C85-9198-1863479E4434}" type="parTrans" cxnId="{7BEBD930-34D3-4EF7-9815-7DEEC029DA74}">
      <dgm:prSet/>
      <dgm:spPr/>
      <dgm:t>
        <a:bodyPr/>
        <a:lstStyle/>
        <a:p>
          <a:endParaRPr lang="ru-RU"/>
        </a:p>
      </dgm:t>
    </dgm:pt>
    <dgm:pt modelId="{B26AB9C2-DBD7-472E-B570-C7ABDC340991}" type="sibTrans" cxnId="{7BEBD930-34D3-4EF7-9815-7DEEC029DA74}">
      <dgm:prSet/>
      <dgm:spPr/>
      <dgm:t>
        <a:bodyPr/>
        <a:lstStyle/>
        <a:p>
          <a:endParaRPr lang="ru-RU"/>
        </a:p>
      </dgm:t>
    </dgm:pt>
    <dgm:pt modelId="{7D6573C7-5A18-4E45-A45D-EB1EF53A022B}">
      <dgm:prSet phldrT="[Текст]" custT="1"/>
      <dgm:spPr/>
      <dgm:t>
        <a:bodyPr/>
        <a:lstStyle/>
        <a:p>
          <a:r>
            <a:rPr lang="ru-RU" sz="1400" dirty="0" smtClean="0"/>
            <a:t>Государственная поддержка малого и среднего предпринимательства   </a:t>
          </a:r>
          <a:r>
            <a:rPr lang="ru-RU" sz="1400" b="1" dirty="0" smtClean="0"/>
            <a:t>36,2</a:t>
          </a:r>
          <a:endParaRPr lang="ru-RU" sz="1400" b="1" dirty="0"/>
        </a:p>
      </dgm:t>
    </dgm:pt>
    <dgm:pt modelId="{E1F0B821-3D52-4BDF-8E29-7E06F7EDB669}" type="parTrans" cxnId="{F774EB5D-930A-4219-96D4-662CD891C2C7}">
      <dgm:prSet/>
      <dgm:spPr/>
      <dgm:t>
        <a:bodyPr/>
        <a:lstStyle/>
        <a:p>
          <a:endParaRPr lang="ru-RU"/>
        </a:p>
      </dgm:t>
    </dgm:pt>
    <dgm:pt modelId="{94DCA210-B92D-40D4-932F-72E974ABD844}" type="sibTrans" cxnId="{F774EB5D-930A-4219-96D4-662CD891C2C7}">
      <dgm:prSet/>
      <dgm:spPr/>
      <dgm:t>
        <a:bodyPr/>
        <a:lstStyle/>
        <a:p>
          <a:endParaRPr lang="ru-RU"/>
        </a:p>
      </dgm:t>
    </dgm:pt>
    <dgm:pt modelId="{9186EA19-36FE-4E6D-AAF7-ACD20C891C4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Предоставление субсидий на ведение уставной деятельности   9,1</a:t>
          </a:r>
          <a:endParaRPr lang="ru-RU" sz="1200" dirty="0"/>
        </a:p>
      </dgm:t>
    </dgm:pt>
    <dgm:pt modelId="{86693ECE-18B7-4DF9-BFCC-8CE3FC92343B}" type="parTrans" cxnId="{C6457D21-6F7B-4AA4-92D4-12881BF41CF8}">
      <dgm:prSet/>
      <dgm:spPr/>
      <dgm:t>
        <a:bodyPr/>
        <a:lstStyle/>
        <a:p>
          <a:endParaRPr lang="ru-RU"/>
        </a:p>
      </dgm:t>
    </dgm:pt>
    <dgm:pt modelId="{80ABDD20-F0F5-4C17-B626-2B91EE4D6479}" type="sibTrans" cxnId="{C6457D21-6F7B-4AA4-92D4-12881BF41CF8}">
      <dgm:prSet/>
      <dgm:spPr/>
      <dgm:t>
        <a:bodyPr/>
        <a:lstStyle/>
        <a:p>
          <a:endParaRPr lang="ru-RU"/>
        </a:p>
      </dgm:t>
    </dgm:pt>
    <dgm:pt modelId="{A6091104-2478-4BCB-87C6-853B29F1688B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Создание на территории МО "Город Всеволожск"  бизнес-инкубаторов   21,5</a:t>
          </a:r>
          <a:endParaRPr lang="ru-RU" sz="1200" dirty="0"/>
        </a:p>
      </dgm:t>
    </dgm:pt>
    <dgm:pt modelId="{01CEB804-41DA-4BF3-B207-FB96C454B8E1}" type="parTrans" cxnId="{2C1AC30C-A5DB-4241-834A-E97AAE631A0E}">
      <dgm:prSet/>
      <dgm:spPr/>
      <dgm:t>
        <a:bodyPr/>
        <a:lstStyle/>
        <a:p>
          <a:endParaRPr lang="ru-RU"/>
        </a:p>
      </dgm:t>
    </dgm:pt>
    <dgm:pt modelId="{FEA99395-BA0F-4CBF-9150-ABD181C87EA2}" type="sibTrans" cxnId="{2C1AC30C-A5DB-4241-834A-E97AAE631A0E}">
      <dgm:prSet/>
      <dgm:spPr/>
      <dgm:t>
        <a:bodyPr/>
        <a:lstStyle/>
        <a:p>
          <a:endParaRPr lang="ru-RU"/>
        </a:p>
      </dgm:t>
    </dgm:pt>
    <dgm:pt modelId="{9593CDBE-9B60-4ABA-8D58-B0EF42F70C7B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Выполнение госполномочий по поддержке сельскохозяйственного производства (субсидии К(Ф)Х и ЛПХ на возмещение части затрат по приобретению комбикорма)   5,8</a:t>
          </a:r>
          <a:endParaRPr lang="ru-RU" sz="1200" dirty="0"/>
        </a:p>
      </dgm:t>
    </dgm:pt>
    <dgm:pt modelId="{39DD8796-D4F3-4E3E-A915-23D9207783A3}" type="parTrans" cxnId="{38E2B05C-FF57-4D5E-9422-76B3C11AC545}">
      <dgm:prSet/>
      <dgm:spPr/>
      <dgm:t>
        <a:bodyPr/>
        <a:lstStyle/>
        <a:p>
          <a:endParaRPr lang="ru-RU"/>
        </a:p>
      </dgm:t>
    </dgm:pt>
    <dgm:pt modelId="{9FFCD3E1-00FA-41D3-9CFC-4911822AF9B2}" type="sibTrans" cxnId="{38E2B05C-FF57-4D5E-9422-76B3C11AC545}">
      <dgm:prSet/>
      <dgm:spPr/>
      <dgm:t>
        <a:bodyPr/>
        <a:lstStyle/>
        <a:p>
          <a:endParaRPr lang="ru-RU"/>
        </a:p>
      </dgm:t>
    </dgm:pt>
    <dgm:pt modelId="{6D19B7C4-5FCB-41E7-A919-8ED2371A5F8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Предоставление субсидий субъектам малого и среднего предпринимательства, действующим менее одного года, на организацию предпринимательской деятельности   4,2</a:t>
          </a:r>
          <a:endParaRPr lang="ru-RU" sz="1200" dirty="0"/>
        </a:p>
      </dgm:t>
    </dgm:pt>
    <dgm:pt modelId="{4BEB4E3E-C7B0-474E-AA4C-AC9E8FB295DD}" type="parTrans" cxnId="{1FDED90D-9191-46D6-981E-B12BDE18E075}">
      <dgm:prSet/>
      <dgm:spPr/>
      <dgm:t>
        <a:bodyPr/>
        <a:lstStyle/>
        <a:p>
          <a:endParaRPr lang="ru-RU"/>
        </a:p>
      </dgm:t>
    </dgm:pt>
    <dgm:pt modelId="{36E45B12-C751-4FCB-A9F7-44F058145B52}" type="sibTrans" cxnId="{1FDED90D-9191-46D6-981E-B12BDE18E075}">
      <dgm:prSet/>
      <dgm:spPr/>
      <dgm:t>
        <a:bodyPr/>
        <a:lstStyle/>
        <a:p>
          <a:endParaRPr lang="ru-RU"/>
        </a:p>
      </dgm:t>
    </dgm:pt>
    <dgm:pt modelId="{12B6079B-E1FD-4011-8185-788764F3215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Организация и проведение Форумов, семинаров, тренингов и др.   0,5</a:t>
          </a:r>
          <a:endParaRPr lang="ru-RU" sz="1200" dirty="0"/>
        </a:p>
      </dgm:t>
    </dgm:pt>
    <dgm:pt modelId="{928ACB15-4828-43FF-8485-B14E3193087E}" type="parTrans" cxnId="{27A82C01-B9E9-432B-ADA3-862B7892B8EF}">
      <dgm:prSet/>
      <dgm:spPr/>
      <dgm:t>
        <a:bodyPr/>
        <a:lstStyle/>
        <a:p>
          <a:endParaRPr lang="ru-RU"/>
        </a:p>
      </dgm:t>
    </dgm:pt>
    <dgm:pt modelId="{A840D921-C169-4D4A-8CF7-484611D32420}" type="sibTrans" cxnId="{27A82C01-B9E9-432B-ADA3-862B7892B8EF}">
      <dgm:prSet/>
      <dgm:spPr/>
      <dgm:t>
        <a:bodyPr/>
        <a:lstStyle/>
        <a:p>
          <a:endParaRPr lang="ru-RU"/>
        </a:p>
      </dgm:t>
    </dgm:pt>
    <dgm:pt modelId="{B80428ED-6DA7-45E2-AA5F-710C8F497C1D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 smtClean="0"/>
            <a:t>Организация и проведение мониторинга деятельности субъектов малого и среднего предпринимательства   0,9</a:t>
          </a:r>
          <a:endParaRPr lang="ru-RU" sz="1200" dirty="0"/>
        </a:p>
      </dgm:t>
    </dgm:pt>
    <dgm:pt modelId="{71DAC706-29C3-4A71-BB94-3E9DBCCC8FCA}" type="parTrans" cxnId="{6C5A82FE-23E3-4F15-9B2B-DBA7645F8693}">
      <dgm:prSet/>
      <dgm:spPr/>
      <dgm:t>
        <a:bodyPr/>
        <a:lstStyle/>
        <a:p>
          <a:endParaRPr lang="ru-RU"/>
        </a:p>
      </dgm:t>
    </dgm:pt>
    <dgm:pt modelId="{756B8C68-DBD6-41A7-BD92-65260CC298EA}" type="sibTrans" cxnId="{6C5A82FE-23E3-4F15-9B2B-DBA7645F8693}">
      <dgm:prSet/>
      <dgm:spPr/>
      <dgm:t>
        <a:bodyPr/>
        <a:lstStyle/>
        <a:p>
          <a:endParaRPr lang="ru-RU"/>
        </a:p>
      </dgm:t>
    </dgm:pt>
    <dgm:pt modelId="{5A4772C3-CA0C-4057-AD3D-BF81BB83E76D}">
      <dgm:prSet/>
      <dgm:spPr/>
      <dgm:t>
        <a:bodyPr/>
        <a:lstStyle/>
        <a:p>
          <a:r>
            <a:rPr lang="ru-RU" dirty="0" smtClean="0"/>
            <a:t>Обеспечение деятельности МБУ "Центр размещения рекламы"     </a:t>
          </a:r>
          <a:r>
            <a:rPr lang="ru-RU" b="1" dirty="0" smtClean="0"/>
            <a:t>15,5</a:t>
          </a:r>
          <a:endParaRPr lang="ru-RU" b="1" dirty="0"/>
        </a:p>
      </dgm:t>
    </dgm:pt>
    <dgm:pt modelId="{CFC34336-26C3-468D-B91C-9FD24D593AE9}" type="parTrans" cxnId="{E519D66A-DCE2-406F-918C-13160D8F05C9}">
      <dgm:prSet/>
      <dgm:spPr/>
      <dgm:t>
        <a:bodyPr/>
        <a:lstStyle/>
        <a:p>
          <a:endParaRPr lang="ru-RU"/>
        </a:p>
      </dgm:t>
    </dgm:pt>
    <dgm:pt modelId="{99464BC7-1A04-4D78-B197-43BF24CCB4A5}" type="sibTrans" cxnId="{E519D66A-DCE2-406F-918C-13160D8F05C9}">
      <dgm:prSet/>
      <dgm:spPr/>
      <dgm:t>
        <a:bodyPr/>
        <a:lstStyle/>
        <a:p>
          <a:endParaRPr lang="ru-RU"/>
        </a:p>
      </dgm:t>
    </dgm:pt>
    <dgm:pt modelId="{55CD3ABB-3B4A-4BCE-8A6F-AB01060E4022}">
      <dgm:prSet/>
      <dgm:spPr/>
      <dgm:t>
        <a:bodyPr/>
        <a:lstStyle/>
        <a:p>
          <a:r>
            <a:rPr lang="ru-RU" dirty="0" smtClean="0"/>
            <a:t>Установка узлов учета энергоресурсов в учреждениях образования   </a:t>
          </a:r>
          <a:r>
            <a:rPr lang="ru-RU" b="1" dirty="0" smtClean="0"/>
            <a:t>6,2</a:t>
          </a:r>
          <a:endParaRPr lang="ru-RU" b="1" dirty="0"/>
        </a:p>
      </dgm:t>
    </dgm:pt>
    <dgm:pt modelId="{46312FF5-3FA1-4499-B657-1E095CC22D1A}" type="parTrans" cxnId="{0326BD24-9134-49BC-BAC7-D5A3A3CF8F5A}">
      <dgm:prSet/>
      <dgm:spPr/>
      <dgm:t>
        <a:bodyPr/>
        <a:lstStyle/>
        <a:p>
          <a:endParaRPr lang="ru-RU"/>
        </a:p>
      </dgm:t>
    </dgm:pt>
    <dgm:pt modelId="{ACFECBBF-0E64-4149-8DE9-850AB4F2CF26}" type="sibTrans" cxnId="{0326BD24-9134-49BC-BAC7-D5A3A3CF8F5A}">
      <dgm:prSet/>
      <dgm:spPr/>
      <dgm:t>
        <a:bodyPr/>
        <a:lstStyle/>
        <a:p>
          <a:endParaRPr lang="ru-RU"/>
        </a:p>
      </dgm:t>
    </dgm:pt>
    <dgm:pt modelId="{FF737B68-877C-4B64-8AF1-16DDBD74E71C}">
      <dgm:prSet/>
      <dgm:spPr/>
      <dgm:t>
        <a:bodyPr/>
        <a:lstStyle/>
        <a:p>
          <a:r>
            <a:rPr lang="ru-RU" dirty="0" smtClean="0"/>
            <a:t>Расходы в целях обеспечения деятельности информационно-консультационных центров для потребителей   </a:t>
          </a:r>
          <a:r>
            <a:rPr lang="ru-RU" b="1" dirty="0" smtClean="0"/>
            <a:t>0,1</a:t>
          </a:r>
          <a:endParaRPr lang="ru-RU" b="1" dirty="0"/>
        </a:p>
      </dgm:t>
    </dgm:pt>
    <dgm:pt modelId="{BA0C4BC0-47D0-4DAB-9278-36671BC71822}" type="parTrans" cxnId="{E8E26425-A48E-4C1C-A1DB-17B0809B200F}">
      <dgm:prSet/>
      <dgm:spPr/>
      <dgm:t>
        <a:bodyPr/>
        <a:lstStyle/>
        <a:p>
          <a:endParaRPr lang="ru-RU"/>
        </a:p>
      </dgm:t>
    </dgm:pt>
    <dgm:pt modelId="{D67D7806-0585-48C5-ACDE-C35BC4328521}" type="sibTrans" cxnId="{E8E26425-A48E-4C1C-A1DB-17B0809B200F}">
      <dgm:prSet/>
      <dgm:spPr/>
      <dgm:t>
        <a:bodyPr/>
        <a:lstStyle/>
        <a:p>
          <a:endParaRPr lang="ru-RU"/>
        </a:p>
      </dgm:t>
    </dgm:pt>
    <dgm:pt modelId="{D2A301AE-F130-4EFD-B52D-46AAE4A168B7}" type="pres">
      <dgm:prSet presAssocID="{668DAE4C-022E-4D79-8DB1-F44824AC1C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89B23-CCDE-4005-BD44-4B860AD86A8F}" type="pres">
      <dgm:prSet presAssocID="{2E6789B8-691F-4FBA-9A45-2E9D37D7D493}" presName="parentText" presStyleLbl="node1" presStyleIdx="0" presStyleCnt="6" custLinFactY="-1759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62455-3E39-499F-9AAA-0B6A3D0B549A}" type="pres">
      <dgm:prSet presAssocID="{DB6AF7AA-DD55-476A-BDF4-8A32A44643AE}" presName="spacer" presStyleCnt="0"/>
      <dgm:spPr/>
    </dgm:pt>
    <dgm:pt modelId="{0BCFCA8E-5841-4FDB-98D8-8E44CB059521}" type="pres">
      <dgm:prSet presAssocID="{DF10DB55-F399-4E85-8210-14BD4C3BFF65}" presName="parentText" presStyleLbl="node1" presStyleIdx="1" presStyleCnt="6" custLinFactNeighborX="8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51513F-E69C-4844-976A-588CE1BACEC2}" type="pres">
      <dgm:prSet presAssocID="{DF10DB55-F399-4E85-8210-14BD4C3BFF6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C0E22-C827-4398-BDC7-AF3004365918}" type="pres">
      <dgm:prSet presAssocID="{7D6573C7-5A18-4E45-A45D-EB1EF53A022B}" presName="parentText" presStyleLbl="node1" presStyleIdx="2" presStyleCnt="6" custLinFactNeighborY="174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4D1D3C-433D-4D25-9F57-A62E00E716A2}" type="pres">
      <dgm:prSet presAssocID="{7D6573C7-5A18-4E45-A45D-EB1EF53A022B}" presName="childText" presStyleLbl="revTx" presStyleIdx="1" presStyleCnt="2" custLinFactNeighborY="527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C26798-9620-4292-B059-0CB942206722}" type="pres">
      <dgm:prSet presAssocID="{5A4772C3-CA0C-4057-AD3D-BF81BB83E76D}" presName="parentText" presStyleLbl="node1" presStyleIdx="3" presStyleCnt="6" custLinFactY="9619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42C40-9548-4CE9-8EC1-016CE19DF6B9}" type="pres">
      <dgm:prSet presAssocID="{99464BC7-1A04-4D78-B197-43BF24CCB4A5}" presName="spacer" presStyleCnt="0"/>
      <dgm:spPr/>
    </dgm:pt>
    <dgm:pt modelId="{AFD6F83C-46A9-43CC-8859-1AE07E3D862E}" type="pres">
      <dgm:prSet presAssocID="{55CD3ABB-3B4A-4BCE-8A6F-AB01060E4022}" presName="parentText" presStyleLbl="node1" presStyleIdx="4" presStyleCnt="6" custLinFactY="100849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BE0D9-08F0-4ADC-AE8B-77ABDDE42DA3}" type="pres">
      <dgm:prSet presAssocID="{ACFECBBF-0E64-4149-8DE9-850AB4F2CF26}" presName="spacer" presStyleCnt="0"/>
      <dgm:spPr/>
    </dgm:pt>
    <dgm:pt modelId="{F619F186-88DD-4A98-B3FA-ECC58FF33BB0}" type="pres">
      <dgm:prSet presAssocID="{FF737B68-877C-4B64-8AF1-16DDBD74E71C}" presName="parentText" presStyleLbl="node1" presStyleIdx="5" presStyleCnt="6" custLinFactY="117508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C9AC58-5F93-449A-9E17-4B901313D4BA}" type="presOf" srcId="{FF737B68-877C-4B64-8AF1-16DDBD74E71C}" destId="{F619F186-88DD-4A98-B3FA-ECC58FF33BB0}" srcOrd="0" destOrd="0" presId="urn:microsoft.com/office/officeart/2005/8/layout/vList2"/>
    <dgm:cxn modelId="{E8E26425-A48E-4C1C-A1DB-17B0809B200F}" srcId="{668DAE4C-022E-4D79-8DB1-F44824AC1CF3}" destId="{FF737B68-877C-4B64-8AF1-16DDBD74E71C}" srcOrd="5" destOrd="0" parTransId="{BA0C4BC0-47D0-4DAB-9278-36671BC71822}" sibTransId="{D67D7806-0585-48C5-ACDE-C35BC4328521}"/>
    <dgm:cxn modelId="{703100C8-3BF9-4258-9124-C19A7510A4BB}" type="presOf" srcId="{55CD3ABB-3B4A-4BCE-8A6F-AB01060E4022}" destId="{AFD6F83C-46A9-43CC-8859-1AE07E3D862E}" srcOrd="0" destOrd="0" presId="urn:microsoft.com/office/officeart/2005/8/layout/vList2"/>
    <dgm:cxn modelId="{E519D66A-DCE2-406F-918C-13160D8F05C9}" srcId="{668DAE4C-022E-4D79-8DB1-F44824AC1CF3}" destId="{5A4772C3-CA0C-4057-AD3D-BF81BB83E76D}" srcOrd="3" destOrd="0" parTransId="{CFC34336-26C3-468D-B91C-9FD24D593AE9}" sibTransId="{99464BC7-1A04-4D78-B197-43BF24CCB4A5}"/>
    <dgm:cxn modelId="{0BB85A57-5DF2-42C0-98E3-D671A0DFB907}" srcId="{DF10DB55-F399-4E85-8210-14BD4C3BFF65}" destId="{9CDA9F80-9604-4349-B356-BABE1FD7C00B}" srcOrd="0" destOrd="0" parTransId="{ECF2EF07-C4A9-40CF-B615-8E78281EFD45}" sibTransId="{83E2DEB9-D201-4A4A-92C3-71BE109E10CA}"/>
    <dgm:cxn modelId="{38E2B05C-FF57-4D5E-9422-76B3C11AC545}" srcId="{DF10DB55-F399-4E85-8210-14BD4C3BFF65}" destId="{9593CDBE-9B60-4ABA-8D58-B0EF42F70C7B}" srcOrd="2" destOrd="0" parTransId="{39DD8796-D4F3-4E3E-A915-23D9207783A3}" sibTransId="{9FFCD3E1-00FA-41D3-9CFC-4911822AF9B2}"/>
    <dgm:cxn modelId="{924924DF-5066-4A45-9383-A53684FBAA71}" type="presOf" srcId="{668DAE4C-022E-4D79-8DB1-F44824AC1CF3}" destId="{D2A301AE-F130-4EFD-B52D-46AAE4A168B7}" srcOrd="0" destOrd="0" presId="urn:microsoft.com/office/officeart/2005/8/layout/vList2"/>
    <dgm:cxn modelId="{FD70596D-88D9-4573-9C36-FD2B37B3FE95}" type="presOf" srcId="{DF10DB55-F399-4E85-8210-14BD4C3BFF65}" destId="{0BCFCA8E-5841-4FDB-98D8-8E44CB059521}" srcOrd="0" destOrd="0" presId="urn:microsoft.com/office/officeart/2005/8/layout/vList2"/>
    <dgm:cxn modelId="{7BEBD930-34D3-4EF7-9815-7DEEC029DA74}" srcId="{DF10DB55-F399-4E85-8210-14BD4C3BFF65}" destId="{6C6908A6-6E01-439C-8DAB-CD76BB17BA66}" srcOrd="1" destOrd="0" parTransId="{956DA8A2-0039-4C85-9198-1863479E4434}" sibTransId="{B26AB9C2-DBD7-472E-B570-C7ABDC340991}"/>
    <dgm:cxn modelId="{287EF266-E9A6-4720-915E-28B0B6A3BC8A}" type="presOf" srcId="{2E6789B8-691F-4FBA-9A45-2E9D37D7D493}" destId="{58789B23-CCDE-4005-BD44-4B860AD86A8F}" srcOrd="0" destOrd="0" presId="urn:microsoft.com/office/officeart/2005/8/layout/vList2"/>
    <dgm:cxn modelId="{2C1AC30C-A5DB-4241-834A-E97AAE631A0E}" srcId="{7D6573C7-5A18-4E45-A45D-EB1EF53A022B}" destId="{A6091104-2478-4BCB-87C6-853B29F1688B}" srcOrd="1" destOrd="0" parTransId="{01CEB804-41DA-4BF3-B207-FB96C454B8E1}" sibTransId="{FEA99395-BA0F-4CBF-9150-ABD181C87EA2}"/>
    <dgm:cxn modelId="{63E7B252-206E-44EC-9512-C43A2113B59F}" type="presOf" srcId="{9CDA9F80-9604-4349-B356-BABE1FD7C00B}" destId="{5551513F-E69C-4844-976A-588CE1BACEC2}" srcOrd="0" destOrd="0" presId="urn:microsoft.com/office/officeart/2005/8/layout/vList2"/>
    <dgm:cxn modelId="{EDB7757F-F3CA-4546-9BDE-14A21E902206}" type="presOf" srcId="{A6091104-2478-4BCB-87C6-853B29F1688B}" destId="{9F4D1D3C-433D-4D25-9F57-A62E00E716A2}" srcOrd="0" destOrd="1" presId="urn:microsoft.com/office/officeart/2005/8/layout/vList2"/>
    <dgm:cxn modelId="{0B9EF957-F640-46B4-998C-60D1DADFD0C3}" type="presOf" srcId="{9186EA19-36FE-4E6D-AAF7-ACD20C891C44}" destId="{9F4D1D3C-433D-4D25-9F57-A62E00E716A2}" srcOrd="0" destOrd="0" presId="urn:microsoft.com/office/officeart/2005/8/layout/vList2"/>
    <dgm:cxn modelId="{6C5A82FE-23E3-4F15-9B2B-DBA7645F8693}" srcId="{7D6573C7-5A18-4E45-A45D-EB1EF53A022B}" destId="{B80428ED-6DA7-45E2-AA5F-710C8F497C1D}" srcOrd="4" destOrd="0" parTransId="{71DAC706-29C3-4A71-BB94-3E9DBCCC8FCA}" sibTransId="{756B8C68-DBD6-41A7-BD92-65260CC298EA}"/>
    <dgm:cxn modelId="{F6FC662C-D635-4F6C-97AB-6CCE9000DA87}" srcId="{668DAE4C-022E-4D79-8DB1-F44824AC1CF3}" destId="{2E6789B8-691F-4FBA-9A45-2E9D37D7D493}" srcOrd="0" destOrd="0" parTransId="{A557BB66-DA98-4A1E-A06B-FB3463BFA057}" sibTransId="{DB6AF7AA-DD55-476A-BDF4-8A32A44643AE}"/>
    <dgm:cxn modelId="{DC26D6C8-73AD-4926-AA7F-3ACAA3EFBAB6}" srcId="{668DAE4C-022E-4D79-8DB1-F44824AC1CF3}" destId="{DF10DB55-F399-4E85-8210-14BD4C3BFF65}" srcOrd="1" destOrd="0" parTransId="{AC333EFB-69E9-4FF9-88AF-53151FFED0BD}" sibTransId="{400DA7F3-A684-4EB0-845A-6CFDB29C490C}"/>
    <dgm:cxn modelId="{723D945D-0377-478C-BE89-E55151A02F4F}" type="presOf" srcId="{9593CDBE-9B60-4ABA-8D58-B0EF42F70C7B}" destId="{5551513F-E69C-4844-976A-588CE1BACEC2}" srcOrd="0" destOrd="2" presId="urn:microsoft.com/office/officeart/2005/8/layout/vList2"/>
    <dgm:cxn modelId="{D2C1D835-15B2-4AEA-BDFB-9456C2D42831}" type="presOf" srcId="{7D6573C7-5A18-4E45-A45D-EB1EF53A022B}" destId="{B63C0E22-C827-4398-BDC7-AF3004365918}" srcOrd="0" destOrd="0" presId="urn:microsoft.com/office/officeart/2005/8/layout/vList2"/>
    <dgm:cxn modelId="{2DECE84E-DF97-43B4-A34A-23E12C67954C}" type="presOf" srcId="{5A4772C3-CA0C-4057-AD3D-BF81BB83E76D}" destId="{C7C26798-9620-4292-B059-0CB942206722}" srcOrd="0" destOrd="0" presId="urn:microsoft.com/office/officeart/2005/8/layout/vList2"/>
    <dgm:cxn modelId="{9159CB3E-E61D-40EE-B834-773C8144236A}" type="presOf" srcId="{6C6908A6-6E01-439C-8DAB-CD76BB17BA66}" destId="{5551513F-E69C-4844-976A-588CE1BACEC2}" srcOrd="0" destOrd="1" presId="urn:microsoft.com/office/officeart/2005/8/layout/vList2"/>
    <dgm:cxn modelId="{27A82C01-B9E9-432B-ADA3-862B7892B8EF}" srcId="{7D6573C7-5A18-4E45-A45D-EB1EF53A022B}" destId="{12B6079B-E1FD-4011-8185-788764F32153}" srcOrd="3" destOrd="0" parTransId="{928ACB15-4828-43FF-8485-B14E3193087E}" sibTransId="{A840D921-C169-4D4A-8CF7-484611D32420}"/>
    <dgm:cxn modelId="{DF01AFE5-D2B1-4D2E-B7B6-003E991A9085}" type="presOf" srcId="{6D19B7C4-5FCB-41E7-A919-8ED2371A5F84}" destId="{9F4D1D3C-433D-4D25-9F57-A62E00E716A2}" srcOrd="0" destOrd="2" presId="urn:microsoft.com/office/officeart/2005/8/layout/vList2"/>
    <dgm:cxn modelId="{1FDED90D-9191-46D6-981E-B12BDE18E075}" srcId="{7D6573C7-5A18-4E45-A45D-EB1EF53A022B}" destId="{6D19B7C4-5FCB-41E7-A919-8ED2371A5F84}" srcOrd="2" destOrd="0" parTransId="{4BEB4E3E-C7B0-474E-AA4C-AC9E8FB295DD}" sibTransId="{36E45B12-C751-4FCB-A9F7-44F058145B52}"/>
    <dgm:cxn modelId="{0326BD24-9134-49BC-BAC7-D5A3A3CF8F5A}" srcId="{668DAE4C-022E-4D79-8DB1-F44824AC1CF3}" destId="{55CD3ABB-3B4A-4BCE-8A6F-AB01060E4022}" srcOrd="4" destOrd="0" parTransId="{46312FF5-3FA1-4499-B657-1E095CC22D1A}" sibTransId="{ACFECBBF-0E64-4149-8DE9-850AB4F2CF26}"/>
    <dgm:cxn modelId="{C6457D21-6F7B-4AA4-92D4-12881BF41CF8}" srcId="{7D6573C7-5A18-4E45-A45D-EB1EF53A022B}" destId="{9186EA19-36FE-4E6D-AAF7-ACD20C891C44}" srcOrd="0" destOrd="0" parTransId="{86693ECE-18B7-4DF9-BFCC-8CE3FC92343B}" sibTransId="{80ABDD20-F0F5-4C17-B626-2B91EE4D6479}"/>
    <dgm:cxn modelId="{DDB1C882-9535-4389-AFD9-4D83E67F715A}" type="presOf" srcId="{B80428ED-6DA7-45E2-AA5F-710C8F497C1D}" destId="{9F4D1D3C-433D-4D25-9F57-A62E00E716A2}" srcOrd="0" destOrd="4" presId="urn:microsoft.com/office/officeart/2005/8/layout/vList2"/>
    <dgm:cxn modelId="{F774EB5D-930A-4219-96D4-662CD891C2C7}" srcId="{668DAE4C-022E-4D79-8DB1-F44824AC1CF3}" destId="{7D6573C7-5A18-4E45-A45D-EB1EF53A022B}" srcOrd="2" destOrd="0" parTransId="{E1F0B821-3D52-4BDF-8E29-7E06F7EDB669}" sibTransId="{94DCA210-B92D-40D4-932F-72E974ABD844}"/>
    <dgm:cxn modelId="{8304EE02-A0F6-4075-A2AD-7A36E04DD5CB}" type="presOf" srcId="{12B6079B-E1FD-4011-8185-788764F32153}" destId="{9F4D1D3C-433D-4D25-9F57-A62E00E716A2}" srcOrd="0" destOrd="3" presId="urn:microsoft.com/office/officeart/2005/8/layout/vList2"/>
    <dgm:cxn modelId="{6C4255B6-6FB2-411B-B422-BBD56ED8008D}" type="presParOf" srcId="{D2A301AE-F130-4EFD-B52D-46AAE4A168B7}" destId="{58789B23-CCDE-4005-BD44-4B860AD86A8F}" srcOrd="0" destOrd="0" presId="urn:microsoft.com/office/officeart/2005/8/layout/vList2"/>
    <dgm:cxn modelId="{3A4C783A-83BE-4CC6-9B17-F2B4F1D44D00}" type="presParOf" srcId="{D2A301AE-F130-4EFD-B52D-46AAE4A168B7}" destId="{C9562455-3E39-499F-9AAA-0B6A3D0B549A}" srcOrd="1" destOrd="0" presId="urn:microsoft.com/office/officeart/2005/8/layout/vList2"/>
    <dgm:cxn modelId="{4105D28E-28D2-4B7A-AFB1-E2FF8CA5BAD2}" type="presParOf" srcId="{D2A301AE-F130-4EFD-B52D-46AAE4A168B7}" destId="{0BCFCA8E-5841-4FDB-98D8-8E44CB059521}" srcOrd="2" destOrd="0" presId="urn:microsoft.com/office/officeart/2005/8/layout/vList2"/>
    <dgm:cxn modelId="{3313B9F5-C069-4B8D-A850-6D011090E1FF}" type="presParOf" srcId="{D2A301AE-F130-4EFD-B52D-46AAE4A168B7}" destId="{5551513F-E69C-4844-976A-588CE1BACEC2}" srcOrd="3" destOrd="0" presId="urn:microsoft.com/office/officeart/2005/8/layout/vList2"/>
    <dgm:cxn modelId="{5F7404D9-DCE5-4210-A5CF-3470F5F2616C}" type="presParOf" srcId="{D2A301AE-F130-4EFD-B52D-46AAE4A168B7}" destId="{B63C0E22-C827-4398-BDC7-AF3004365918}" srcOrd="4" destOrd="0" presId="urn:microsoft.com/office/officeart/2005/8/layout/vList2"/>
    <dgm:cxn modelId="{CDB4B9DA-562A-42EC-81BE-EE7DEFAE9503}" type="presParOf" srcId="{D2A301AE-F130-4EFD-B52D-46AAE4A168B7}" destId="{9F4D1D3C-433D-4D25-9F57-A62E00E716A2}" srcOrd="5" destOrd="0" presId="urn:microsoft.com/office/officeart/2005/8/layout/vList2"/>
    <dgm:cxn modelId="{0179852F-EA0A-4B48-B6B9-EEC94A48FC89}" type="presParOf" srcId="{D2A301AE-F130-4EFD-B52D-46AAE4A168B7}" destId="{C7C26798-9620-4292-B059-0CB942206722}" srcOrd="6" destOrd="0" presId="urn:microsoft.com/office/officeart/2005/8/layout/vList2"/>
    <dgm:cxn modelId="{18D686A3-2B10-4154-B339-9FFF952447B3}" type="presParOf" srcId="{D2A301AE-F130-4EFD-B52D-46AAE4A168B7}" destId="{1C742C40-9548-4CE9-8EC1-016CE19DF6B9}" srcOrd="7" destOrd="0" presId="urn:microsoft.com/office/officeart/2005/8/layout/vList2"/>
    <dgm:cxn modelId="{BACB2E13-98ED-4A1A-873F-89BE4A701168}" type="presParOf" srcId="{D2A301AE-F130-4EFD-B52D-46AAE4A168B7}" destId="{AFD6F83C-46A9-43CC-8859-1AE07E3D862E}" srcOrd="8" destOrd="0" presId="urn:microsoft.com/office/officeart/2005/8/layout/vList2"/>
    <dgm:cxn modelId="{0880A8CC-3E7D-4D33-A420-C0FE4BCC11D6}" type="presParOf" srcId="{D2A301AE-F130-4EFD-B52D-46AAE4A168B7}" destId="{678BE0D9-08F0-4ADC-AE8B-77ABDDE42DA3}" srcOrd="9" destOrd="0" presId="urn:microsoft.com/office/officeart/2005/8/layout/vList2"/>
    <dgm:cxn modelId="{1005DE0D-E057-4346-8B29-F206D080061E}" type="presParOf" srcId="{D2A301AE-F130-4EFD-B52D-46AAE4A168B7}" destId="{F619F186-88DD-4A98-B3FA-ECC58FF33BB0}" srcOrd="10" destOrd="0" presId="urn:microsoft.com/office/officeart/2005/8/layout/vList2"/>
  </dgm:cxnLst>
  <dgm:bg>
    <a:effectLst>
      <a:outerShdw blurRad="60007" dist="310007" dir="7680000" sy="30000" kx="1300200" algn="ctr" rotWithShape="0">
        <a:prstClr val="black">
          <a:alpha val="32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0E786C-8ED9-46EE-9C0C-7E145B3721AA}">
      <dsp:nvSpPr>
        <dsp:cNvPr id="0" name=""/>
        <dsp:cNvSpPr/>
      </dsp:nvSpPr>
      <dsp:spPr>
        <a:xfrm>
          <a:off x="0" y="37659"/>
          <a:ext cx="4680520" cy="748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Обеспечение деятельности АМУ "Альфа" 96,0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37659"/>
        <a:ext cx="4680520" cy="748800"/>
      </dsp:txXfrm>
    </dsp:sp>
    <dsp:sp modelId="{E31EF7E1-66A7-4A04-B6C4-24E03084D266}">
      <dsp:nvSpPr>
        <dsp:cNvPr id="0" name=""/>
        <dsp:cNvSpPr/>
      </dsp:nvSpPr>
      <dsp:spPr>
        <a:xfrm>
          <a:off x="0" y="901659"/>
          <a:ext cx="4680520" cy="748800"/>
        </a:xfrm>
        <a:prstGeom prst="roundRect">
          <a:avLst/>
        </a:prstGeom>
        <a:solidFill>
          <a:schemeClr val="accent3">
            <a:hueOff val="475074"/>
            <a:satOff val="2559"/>
            <a:lumOff val="34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dirty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Субсидии на материально-техническое обеспечение молодежных коворкинг-центров 5,5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901659"/>
        <a:ext cx="4680520" cy="748800"/>
      </dsp:txXfrm>
    </dsp:sp>
    <dsp:sp modelId="{993106FF-E917-4866-989F-69C5AC5FE3E4}">
      <dsp:nvSpPr>
        <dsp:cNvPr id="0" name=""/>
        <dsp:cNvSpPr/>
      </dsp:nvSpPr>
      <dsp:spPr>
        <a:xfrm>
          <a:off x="0" y="1765659"/>
          <a:ext cx="4680520" cy="748800"/>
        </a:xfrm>
        <a:prstGeom prst="roundRect">
          <a:avLst/>
        </a:prstGeom>
        <a:solidFill>
          <a:schemeClr val="accent3">
            <a:hueOff val="950148"/>
            <a:satOff val="5118"/>
            <a:lumOff val="6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молодежных мероприятий 10,1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1765659"/>
        <a:ext cx="4680520" cy="748800"/>
      </dsp:txXfrm>
    </dsp:sp>
    <dsp:sp modelId="{8D2404F7-F8C5-4008-B139-270907F7606C}">
      <dsp:nvSpPr>
        <dsp:cNvPr id="0" name=""/>
        <dsp:cNvSpPr/>
      </dsp:nvSpPr>
      <dsp:spPr>
        <a:xfrm>
          <a:off x="0" y="2629659"/>
          <a:ext cx="4680520" cy="748800"/>
        </a:xfrm>
        <a:prstGeom prst="roundRect">
          <a:avLst/>
        </a:prstGeom>
        <a:solidFill>
          <a:schemeClr val="accent3">
            <a:hueOff val="1425222"/>
            <a:satOff val="7676"/>
            <a:lumOff val="10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и проведение туристических мероприятий 0,9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2629659"/>
        <a:ext cx="4680520" cy="748800"/>
      </dsp:txXfrm>
    </dsp:sp>
    <dsp:sp modelId="{80AAEAD1-02DF-4FD5-A077-E49B41E160D3}">
      <dsp:nvSpPr>
        <dsp:cNvPr id="0" name=""/>
        <dsp:cNvSpPr/>
      </dsp:nvSpPr>
      <dsp:spPr>
        <a:xfrm>
          <a:off x="0" y="3493659"/>
          <a:ext cx="4680520" cy="748800"/>
        </a:xfrm>
        <a:prstGeom prst="roundRect">
          <a:avLst/>
        </a:prstGeom>
        <a:solidFill>
          <a:schemeClr val="accent3">
            <a:hueOff val="1900296"/>
            <a:satOff val="10235"/>
            <a:lumOff val="139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Организация летней трудовой занятости подростков 2,1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3493659"/>
        <a:ext cx="4680520" cy="748800"/>
      </dsp:txXfrm>
    </dsp:sp>
    <dsp:sp modelId="{56BEB01B-7553-4B59-AA1F-08FD2338E791}">
      <dsp:nvSpPr>
        <dsp:cNvPr id="0" name=""/>
        <dsp:cNvSpPr/>
      </dsp:nvSpPr>
      <dsp:spPr>
        <a:xfrm>
          <a:off x="0" y="4357659"/>
          <a:ext cx="4680520" cy="748800"/>
        </a:xfrm>
        <a:prstGeom prst="roundRect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cap="none" spc="0" smtClean="0">
              <a:ln w="12700"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Развитие  межнациональных и межконфессиональных отношений 0,3</a:t>
          </a:r>
          <a:endParaRPr lang="ru-RU" sz="1600" b="1" kern="1200" cap="none" spc="0" dirty="0">
            <a:ln w="12700">
              <a:prstDash val="solid"/>
            </a:ln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0" y="4357659"/>
        <a:ext cx="4680520" cy="748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789B23-CCDE-4005-BD44-4B860AD86A8F}">
      <dsp:nvSpPr>
        <dsp:cNvPr id="0" name=""/>
        <dsp:cNvSpPr/>
      </dsp:nvSpPr>
      <dsp:spPr>
        <a:xfrm>
          <a:off x="0" y="324659"/>
          <a:ext cx="8712968" cy="3357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Финансовое обеспечение деятельности центра муниципальных услуг   </a:t>
          </a:r>
          <a:r>
            <a:rPr lang="ru-RU" sz="1400" b="1" kern="1200" dirty="0" smtClean="0"/>
            <a:t>49,8</a:t>
          </a:r>
          <a:endParaRPr lang="ru-RU" sz="1400" b="1" kern="1200" dirty="0"/>
        </a:p>
      </dsp:txBody>
      <dsp:txXfrm>
        <a:off x="0" y="324659"/>
        <a:ext cx="8712968" cy="335790"/>
      </dsp:txXfrm>
    </dsp:sp>
    <dsp:sp modelId="{0BCFCA8E-5841-4FDB-98D8-8E44CB059521}">
      <dsp:nvSpPr>
        <dsp:cNvPr id="0" name=""/>
        <dsp:cNvSpPr/>
      </dsp:nvSpPr>
      <dsp:spPr>
        <a:xfrm>
          <a:off x="0" y="800171"/>
          <a:ext cx="8712968" cy="3357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Поддержка сельского хозяйства   </a:t>
          </a:r>
          <a:r>
            <a:rPr lang="ru-RU" sz="1400" b="1" kern="1200" dirty="0" smtClean="0"/>
            <a:t>13,3</a:t>
          </a:r>
          <a:endParaRPr lang="ru-RU" sz="1400" b="1" kern="1200" dirty="0"/>
        </a:p>
      </dsp:txBody>
      <dsp:txXfrm>
        <a:off x="0" y="800171"/>
        <a:ext cx="8712968" cy="335790"/>
      </dsp:txXfrm>
    </dsp:sp>
    <dsp:sp modelId="{5551513F-E69C-4844-976A-588CE1BACEC2}">
      <dsp:nvSpPr>
        <dsp:cNvPr id="0" name=""/>
        <dsp:cNvSpPr/>
      </dsp:nvSpPr>
      <dsp:spPr>
        <a:xfrm>
          <a:off x="0" y="1135961"/>
          <a:ext cx="8712968" cy="956340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76637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Создание условий для развития и эффективного функционирования крестьянских (фермерских) хозяйств и личных подсобных хозяйств   6,3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Мероприятия по тиражированию передового опыта и достижений в с/</a:t>
          </a:r>
          <a:r>
            <a:rPr lang="ru-RU" sz="1200" kern="1200" dirty="0" err="1" smtClean="0"/>
            <a:t>х</a:t>
          </a:r>
          <a:r>
            <a:rPr lang="ru-RU" sz="1200" kern="1200" dirty="0" smtClean="0"/>
            <a:t>(выставки, ярмарки, конкурсы)   1,2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Выполнение госполномочий по поддержке сельскохозяйственного производства (субсидии К(Ф)Х и ЛПХ на возмещение части затрат по приобретению комбикорма)   5,8</a:t>
          </a:r>
          <a:endParaRPr lang="ru-RU" sz="1200" kern="1200" dirty="0"/>
        </a:p>
      </dsp:txBody>
      <dsp:txXfrm>
        <a:off x="0" y="1135961"/>
        <a:ext cx="8712968" cy="956340"/>
      </dsp:txXfrm>
    </dsp:sp>
    <dsp:sp modelId="{B63C0E22-C827-4398-BDC7-AF3004365918}">
      <dsp:nvSpPr>
        <dsp:cNvPr id="0" name=""/>
        <dsp:cNvSpPr/>
      </dsp:nvSpPr>
      <dsp:spPr>
        <a:xfrm>
          <a:off x="0" y="2299663"/>
          <a:ext cx="8712968" cy="3357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Государственная поддержка малого и среднего предпринимательства   </a:t>
          </a:r>
          <a:r>
            <a:rPr lang="ru-RU" sz="1400" b="1" kern="1200" dirty="0" smtClean="0"/>
            <a:t>36,2</a:t>
          </a:r>
          <a:endParaRPr lang="ru-RU" sz="1400" b="1" kern="1200" dirty="0"/>
        </a:p>
      </dsp:txBody>
      <dsp:txXfrm>
        <a:off x="0" y="2299663"/>
        <a:ext cx="8712968" cy="335790"/>
      </dsp:txXfrm>
    </dsp:sp>
    <dsp:sp modelId="{9F4D1D3C-433D-4D25-9F57-A62E00E716A2}">
      <dsp:nvSpPr>
        <dsp:cNvPr id="0" name=""/>
        <dsp:cNvSpPr/>
      </dsp:nvSpPr>
      <dsp:spPr>
        <a:xfrm>
          <a:off x="0" y="2605120"/>
          <a:ext cx="8712968" cy="1188180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76637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Предоставление субсидий на ведение уставной деятельности   9,1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Создание на территории МО "Город Всеволожск"  бизнес-инкубаторов   21,5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Предоставление субсидий субъектам малого и среднего предпринимательства, действующим менее одного года, на организацию предпринимательской деятельности   4,2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Организация и проведение Форумов, семинаров, тренингов и др.   0,5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kern="1200" dirty="0" smtClean="0"/>
            <a:t>Организация и проведение мониторинга деятельности субъектов малого и среднего предпринимательства   0,9</a:t>
          </a:r>
          <a:endParaRPr lang="ru-RU" sz="1200" kern="1200" dirty="0"/>
        </a:p>
      </dsp:txBody>
      <dsp:txXfrm>
        <a:off x="0" y="2605120"/>
        <a:ext cx="8712968" cy="1188180"/>
      </dsp:txXfrm>
    </dsp:sp>
    <dsp:sp modelId="{C7C26798-9620-4292-B059-0CB942206722}">
      <dsp:nvSpPr>
        <dsp:cNvPr id="0" name=""/>
        <dsp:cNvSpPr/>
      </dsp:nvSpPr>
      <dsp:spPr>
        <a:xfrm>
          <a:off x="0" y="3979615"/>
          <a:ext cx="8712968" cy="3357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Обеспечение деятельности МБУ "Центр размещения рекламы"     </a:t>
          </a:r>
          <a:r>
            <a:rPr lang="ru-RU" sz="1400" b="1" kern="1200" dirty="0" smtClean="0"/>
            <a:t>15,5</a:t>
          </a:r>
          <a:endParaRPr lang="ru-RU" sz="1400" b="1" kern="1200" dirty="0"/>
        </a:p>
      </dsp:txBody>
      <dsp:txXfrm>
        <a:off x="0" y="3979615"/>
        <a:ext cx="8712968" cy="335790"/>
      </dsp:txXfrm>
    </dsp:sp>
    <dsp:sp modelId="{AFD6F83C-46A9-43CC-8859-1AE07E3D862E}">
      <dsp:nvSpPr>
        <dsp:cNvPr id="0" name=""/>
        <dsp:cNvSpPr/>
      </dsp:nvSpPr>
      <dsp:spPr>
        <a:xfrm>
          <a:off x="0" y="4411662"/>
          <a:ext cx="8712968" cy="33579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Установка узлов учета энергоресурсов в учреждениях образования   </a:t>
          </a:r>
          <a:r>
            <a:rPr lang="ru-RU" sz="1400" b="1" kern="1200" dirty="0" smtClean="0"/>
            <a:t>6,2</a:t>
          </a:r>
          <a:endParaRPr lang="ru-RU" sz="1400" b="1" kern="1200" dirty="0"/>
        </a:p>
      </dsp:txBody>
      <dsp:txXfrm>
        <a:off x="0" y="4411662"/>
        <a:ext cx="8712968" cy="335790"/>
      </dsp:txXfrm>
    </dsp:sp>
    <dsp:sp modelId="{F619F186-88DD-4A98-B3FA-ECC58FF33BB0}">
      <dsp:nvSpPr>
        <dsp:cNvPr id="0" name=""/>
        <dsp:cNvSpPr/>
      </dsp:nvSpPr>
      <dsp:spPr>
        <a:xfrm>
          <a:off x="0" y="4792553"/>
          <a:ext cx="8712968" cy="3357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Расходы в целях обеспечения деятельности информационно-консультационных центров для потребителей   </a:t>
          </a:r>
          <a:r>
            <a:rPr lang="ru-RU" sz="1400" b="1" kern="1200" dirty="0" smtClean="0"/>
            <a:t>0,1</a:t>
          </a:r>
          <a:endParaRPr lang="ru-RU" sz="1400" b="1" kern="1200" dirty="0"/>
        </a:p>
      </dsp:txBody>
      <dsp:txXfrm>
        <a:off x="0" y="4792553"/>
        <a:ext cx="8712968" cy="335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0.08429</cdr:x>
      <cdr:y>0.06071</cdr:y>
    </cdr:from>
    <cdr:to>
      <cdr:x>0.24611</cdr:x>
      <cdr:y>0.16375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62341" y="299254"/>
          <a:ext cx="1271611" cy="507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bg1"/>
              </a:solidFill>
              <a:latin typeface="Arial Narrow" pitchFamily="34" charset="0"/>
            </a:rPr>
            <a:t>12 843,7 </a:t>
          </a:r>
          <a:r>
            <a:rPr lang="ru-RU" sz="1800" b="1" dirty="0" smtClean="0">
              <a:solidFill>
                <a:schemeClr val="bg1"/>
              </a:solidFill>
              <a:latin typeface="Arial Narrow" pitchFamily="34" charset="0"/>
            </a:rPr>
            <a:t>млн.руб</a:t>
          </a:r>
          <a:r>
            <a:rPr lang="ru-RU" sz="1100" dirty="0" smtClean="0">
              <a:solidFill>
                <a:schemeClr val="bg1"/>
              </a:solidFill>
            </a:rPr>
            <a:t>.</a:t>
          </a:r>
          <a:endParaRPr lang="ru-RU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0.30249</cdr:x>
      <cdr:y>0.03332</cdr:y>
    </cdr:from>
    <cdr:to>
      <cdr:x>0.50249</cdr:x>
      <cdr:y>0.14086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77010" y="164222"/>
          <a:ext cx="1571636" cy="530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bg1"/>
              </a:solidFill>
              <a:latin typeface="Arial Narrow" pitchFamily="34" charset="0"/>
            </a:rPr>
            <a:t>13 214,4 </a:t>
          </a:r>
          <a:r>
            <a:rPr lang="ru-RU" sz="1800" b="1" dirty="0" smtClean="0">
              <a:solidFill>
                <a:schemeClr val="bg1"/>
              </a:solidFill>
              <a:latin typeface="Arial Narrow" pitchFamily="34" charset="0"/>
            </a:rPr>
            <a:t>млн.руб.</a:t>
          </a:r>
          <a:endParaRPr lang="ru-RU" sz="18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0.12873</cdr:x>
      <cdr:y>0.27526</cdr:y>
    </cdr:from>
    <cdr:to>
      <cdr:x>0.231</cdr:x>
      <cdr:y>0.38141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11551" y="1356829"/>
          <a:ext cx="803659" cy="523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>
              <a:solidFill>
                <a:schemeClr val="bg1"/>
              </a:solidFill>
              <a:latin typeface="Arial Narrow" pitchFamily="34" charset="0"/>
            </a:rPr>
            <a:t>3 689,0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schemeClr val="bg1"/>
              </a:solidFill>
              <a:latin typeface="Arial Narrow" pitchFamily="34" charset="0"/>
            </a:rPr>
            <a:t>млн.руб.</a:t>
          </a:r>
          <a:endParaRPr lang="ru-RU" sz="14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0.13181</cdr:x>
      <cdr:y>0.52488</cdr:y>
    </cdr:from>
    <cdr:to>
      <cdr:x>0.22727</cdr:x>
      <cdr:y>0.63103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035822" y="2587270"/>
          <a:ext cx="750127" cy="523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>
              <a:solidFill>
                <a:schemeClr val="bg1"/>
              </a:solidFill>
              <a:latin typeface="Arial Narrow" pitchFamily="34" charset="0"/>
            </a:rPr>
            <a:t>9 154,7</a:t>
          </a:r>
          <a:endParaRPr lang="ru-RU" sz="1400" b="1" dirty="0" smtClean="0">
            <a:solidFill>
              <a:schemeClr val="bg1"/>
            </a:solidFill>
            <a:latin typeface="Arial Narrow" pitchFamily="34" charset="0"/>
          </a:endParaRPr>
        </a:p>
        <a:p xmlns:a="http://schemas.openxmlformats.org/drawingml/2006/main">
          <a:pPr algn="ctr"/>
          <a:r>
            <a:rPr lang="ru-RU" sz="1400" b="1" dirty="0" smtClean="0">
              <a:solidFill>
                <a:schemeClr val="bg1"/>
              </a:solidFill>
              <a:latin typeface="Arial Narrow" pitchFamily="34" charset="0"/>
            </a:rPr>
            <a:t>млн.руб.</a:t>
          </a:r>
          <a:endParaRPr lang="ru-RU" sz="14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0.24564</cdr:x>
      <cdr:y>0.34466</cdr:y>
    </cdr:from>
    <cdr:to>
      <cdr:x>0.31724</cdr:x>
      <cdr:y>0.41903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930246" y="1698925"/>
          <a:ext cx="562715" cy="366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bg1"/>
              </a:solidFill>
              <a:latin typeface="Arial Narrow" pitchFamily="34" charset="0"/>
            </a:rPr>
            <a:t>10 </a:t>
          </a:r>
          <a:r>
            <a:rPr lang="ru-RU" sz="1600" b="1" dirty="0" smtClean="0">
              <a:solidFill>
                <a:schemeClr val="bg1"/>
              </a:solidFill>
              <a:latin typeface="Arial Narrow" pitchFamily="34" charset="0"/>
            </a:rPr>
            <a:t>%</a:t>
          </a:r>
          <a:endParaRPr lang="ru-RU" sz="16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0.24949</cdr:x>
      <cdr:y>0.59245</cdr:y>
    </cdr:from>
    <cdr:to>
      <cdr:x>0.32324</cdr:x>
      <cdr:y>0.65545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960537" y="2920337"/>
          <a:ext cx="579520" cy="310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solidFill>
                <a:schemeClr val="bg1"/>
              </a:solidFill>
              <a:latin typeface="Arial Narrow" pitchFamily="34" charset="0"/>
            </a:rPr>
            <a:t>1,0</a:t>
          </a:r>
          <a:r>
            <a:rPr lang="ru-RU" sz="1600" b="1" dirty="0" smtClean="0">
              <a:solidFill>
                <a:schemeClr val="bg1"/>
              </a:solidFill>
              <a:latin typeface="Arial Narrow" pitchFamily="34" charset="0"/>
            </a:rPr>
            <a:t>%</a:t>
          </a:r>
          <a:endParaRPr lang="ru-RU" sz="16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0.49091</cdr:x>
      <cdr:y>0.47826</cdr:y>
    </cdr:from>
    <cdr:to>
      <cdr:x>0.60727</cdr:x>
      <cdr:y>0.66377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857652" y="23574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0.46386</cdr:x>
      <cdr:y>0.33232</cdr:y>
    </cdr:from>
    <cdr:to>
      <cdr:x>0.53546</cdr:x>
      <cdr:y>0.40669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3645089" y="1638087"/>
          <a:ext cx="562646" cy="3665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600" b="1" dirty="0" smtClean="0">
              <a:solidFill>
                <a:sysClr val="window" lastClr="FFFFFF"/>
              </a:solidFill>
              <a:latin typeface="Arial Narrow" pitchFamily="34" charset="0"/>
            </a:rPr>
            <a:t>15 </a:t>
          </a:r>
          <a:r>
            <a:rPr lang="ru-RU" sz="1600" b="1" dirty="0" smtClean="0">
              <a:solidFill>
                <a:sysClr val="window" lastClr="FFFFFF"/>
              </a:solidFill>
              <a:latin typeface="Arial Narrow" pitchFamily="34" charset="0"/>
            </a:rPr>
            <a:t>%</a:t>
          </a:r>
          <a:endParaRPr lang="ru-RU" sz="1600" b="1" dirty="0">
            <a:solidFill>
              <a:sysClr val="window" lastClr="FFFFFF"/>
            </a:solidFill>
            <a:latin typeface="Arial Narrow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0.41393</cdr:x>
      <cdr:y>0.00162</cdr:y>
    </cdr:from>
    <cdr:to>
      <cdr:x>0.58607</cdr:x>
      <cdr:y>0.19565</cdr:y>
    </cdr:to>
    <cdr:sp macro="" textlink="">
      <cdr:nvSpPr>
        <cdr:cNvPr id="3" name="Стрелка вверх 2"/>
        <cdr:cNvSpPr/>
      </cdr:nvSpPr>
      <cdr:spPr>
        <a:xfrm xmlns:a="http://schemas.openxmlformats.org/drawingml/2006/main">
          <a:off x="3755432" y="7985"/>
          <a:ext cx="1561762" cy="956417"/>
        </a:xfrm>
        <a:prstGeom xmlns:a="http://schemas.openxmlformats.org/drawingml/2006/main" prst="upArrow">
          <a:avLst>
            <a:gd name="adj1" fmla="val 50000"/>
            <a:gd name="adj2" fmla="val 50937"/>
          </a:avLst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latin typeface="Arial" pitchFamily="34" charset="0"/>
              <a:cs typeface="Arial" pitchFamily="34" charset="0"/>
            </a:rPr>
            <a:t>+689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,</a:t>
          </a:r>
          <a:r>
            <a:rPr lang="ru-RU" sz="1200" b="1" dirty="0" smtClean="0">
              <a:latin typeface="Arial" pitchFamily="34" charset="0"/>
              <a:cs typeface="Arial" pitchFamily="34" charset="0"/>
            </a:rPr>
            <a:t>6</a:t>
          </a:r>
        </a:p>
        <a:p xmlns:a="http://schemas.openxmlformats.org/drawingml/2006/main">
          <a:pPr algn="ctr"/>
          <a:endParaRPr lang="ru-RU" sz="1200" b="1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sz="1200" b="1" dirty="0" smtClean="0">
              <a:latin typeface="Arial" pitchFamily="34" charset="0"/>
              <a:cs typeface="Arial" pitchFamily="34" charset="0"/>
            </a:rPr>
            <a:t>+19,6%</a:t>
          </a:r>
          <a:endParaRPr lang="ru-RU" sz="1200" b="1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0.56693</cdr:x>
      <cdr:y>0.10145</cdr:y>
    </cdr:from>
    <cdr:to>
      <cdr:x>0.92503</cdr:x>
      <cdr:y>0.20096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43544" y="500070"/>
          <a:ext cx="3248902" cy="4905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90488">
            <a:buFont typeface="Wingdings" pitchFamily="2" charset="2"/>
            <a:buChar char="Ø"/>
          </a:pPr>
          <a:r>
            <a:rPr lang="ru-RU" sz="1800" b="1" dirty="0" smtClean="0">
              <a:solidFill>
                <a:srgbClr val="7030A0"/>
              </a:solidFill>
              <a:latin typeface="Arial Narrow" pitchFamily="34" charset="0"/>
            </a:rPr>
            <a:t> Всего налоговые доходы</a:t>
          </a:r>
        </a:p>
        <a:p xmlns:a="http://schemas.openxmlformats.org/drawingml/2006/main">
          <a:endParaRPr lang="ru-RU" sz="1800" b="1" dirty="0"/>
        </a:p>
        <a:p xmlns:a="http://schemas.openxmlformats.org/drawingml/2006/main">
          <a:endParaRPr lang="ru-RU" sz="1800" b="1" dirty="0"/>
        </a:p>
      </cdr:txBody>
    </cdr:sp>
  </cdr:relSizeAnchor>
  <cdr:relSizeAnchor xmlns:cdr="http://schemas.openxmlformats.org/drawingml/2006/chartDrawing">
    <cdr:from>
      <cdr:x>0.03937</cdr:x>
      <cdr:y>0.15942</cdr:y>
    </cdr:from>
    <cdr:to>
      <cdr:x>0.14429</cdr:x>
      <cdr:y>0.35046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7190" y="785818"/>
          <a:ext cx="951875" cy="9416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/>
            <a:t>из них: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0.01229</cdr:x>
      <cdr:y>0.21739</cdr:y>
    </cdr:from>
    <cdr:to>
      <cdr:x>0.16309</cdr:x>
      <cdr:y>0.30651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111527" y="1071564"/>
          <a:ext cx="1368152" cy="43929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1 863,9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0.21612</cdr:y>
    </cdr:from>
    <cdr:to>
      <cdr:x>0.93297</cdr:x>
      <cdr:y>0.43785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14944" y="1065300"/>
          <a:ext cx="3249509" cy="10929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600" b="1" dirty="0" smtClean="0">
              <a:solidFill>
                <a:schemeClr val="bg2">
                  <a:lumMod val="25000"/>
                </a:schemeClr>
              </a:solidFill>
              <a:latin typeface="Arial Narrow" pitchFamily="34" charset="0"/>
            </a:rPr>
            <a:t> Налог на доходы физических лиц</a:t>
          </a:r>
          <a:endParaRPr lang="ru-RU" sz="1600" b="1" dirty="0">
            <a:solidFill>
              <a:schemeClr val="bg2">
                <a:lumMod val="25000"/>
              </a:schemeClr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0.34783</cdr:y>
    </cdr:from>
    <cdr:to>
      <cdr:x>0.73484</cdr:x>
      <cdr:y>0.52438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214974" y="1714512"/>
          <a:ext cx="1451955" cy="870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600" b="1" dirty="0" smtClean="0">
              <a:solidFill>
                <a:srgbClr val="0066FF"/>
              </a:solidFill>
              <a:latin typeface="Arial Narrow" pitchFamily="34" charset="0"/>
            </a:rPr>
            <a:t> </a:t>
          </a:r>
          <a:r>
            <a:rPr lang="ru-RU" sz="1400" b="1" dirty="0" smtClean="0">
              <a:solidFill>
                <a:srgbClr val="0066FF"/>
              </a:solidFill>
              <a:latin typeface="Arial Narrow" pitchFamily="34" charset="0"/>
            </a:rPr>
            <a:t>Акцизы</a:t>
          </a:r>
          <a:endParaRPr lang="ru-RU" sz="1600" b="1" dirty="0">
            <a:solidFill>
              <a:srgbClr val="0066FF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0.46377</cdr:y>
    </cdr:from>
    <cdr:to>
      <cdr:x>0.94884</cdr:x>
      <cdr:y>0.58133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14945" y="2286025"/>
          <a:ext cx="3393525" cy="579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400" b="1" dirty="0" smtClean="0">
              <a:solidFill>
                <a:srgbClr val="D60093"/>
              </a:solidFill>
              <a:latin typeface="Arial Narrow" pitchFamily="34" charset="0"/>
            </a:rPr>
            <a:t> Налог, взимаемый в связи с применением </a:t>
          </a:r>
        </a:p>
        <a:p xmlns:a="http://schemas.openxmlformats.org/drawingml/2006/main">
          <a:r>
            <a:rPr lang="ru-RU" sz="1400" b="1" dirty="0" smtClean="0">
              <a:solidFill>
                <a:srgbClr val="D60093"/>
              </a:solidFill>
              <a:latin typeface="Arial Narrow" pitchFamily="34" charset="0"/>
            </a:rPr>
            <a:t>упрощенной системы налогообложения</a:t>
          </a:r>
          <a:endParaRPr lang="ru-RU" sz="1400" b="1" dirty="0">
            <a:solidFill>
              <a:srgbClr val="D60093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0.57971</cdr:y>
    </cdr:from>
    <cdr:to>
      <cdr:x>0.90551</cdr:x>
      <cdr:y>0.65437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5214944" y="2857519"/>
          <a:ext cx="3000417" cy="368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400" b="1" dirty="0" smtClean="0">
              <a:solidFill>
                <a:srgbClr val="FF6600"/>
              </a:solidFill>
              <a:latin typeface="Arial Narrow" pitchFamily="34" charset="0"/>
            </a:rPr>
            <a:t> Единый налог на вмененный доход</a:t>
          </a:r>
          <a:endParaRPr lang="ru-RU" sz="1400" b="1" dirty="0">
            <a:solidFill>
              <a:srgbClr val="FF6600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0.5748</cdr:x>
      <cdr:y>0.78261</cdr:y>
    </cdr:from>
    <cdr:to>
      <cdr:x>0.95275</cdr:x>
      <cdr:y>0.90271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214945" y="3857659"/>
          <a:ext cx="3429021" cy="5920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400" b="1" dirty="0" smtClean="0">
              <a:solidFill>
                <a:schemeClr val="tx1"/>
              </a:solidFill>
              <a:latin typeface="Arial Narrow" pitchFamily="34" charset="0"/>
            </a:rPr>
            <a:t> Налог, взимаемый в связи с применением </a:t>
          </a:r>
        </a:p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 Narrow" pitchFamily="34" charset="0"/>
            </a:rPr>
            <a:t>патентной системы налогообложения</a:t>
          </a:r>
          <a:endParaRPr lang="ru-RU" sz="1400" b="1" dirty="0">
            <a:solidFill>
              <a:schemeClr val="tx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0.57939</cdr:x>
      <cdr:y>0.90596</cdr:y>
    </cdr:from>
    <cdr:to>
      <cdr:x>0.87412</cdr:x>
      <cdr:y>0.98016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256584" y="4465683"/>
          <a:ext cx="2673975" cy="3657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>
            <a:buFont typeface="Wingdings" pitchFamily="2" charset="2"/>
            <a:buChar char="Ø"/>
          </a:pPr>
          <a:r>
            <a:rPr lang="ru-RU" sz="1600" b="1" dirty="0" smtClean="0">
              <a:solidFill>
                <a:srgbClr val="339933"/>
              </a:solidFill>
              <a:latin typeface="Arial Narrow" pitchFamily="34" charset="0"/>
            </a:rPr>
            <a:t> Государственная пошлина</a:t>
          </a:r>
          <a:endParaRPr lang="ru-RU" sz="1600" b="1" dirty="0">
            <a:solidFill>
              <a:srgbClr val="339933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0.89855</cdr:y>
    </cdr:from>
    <cdr:to>
      <cdr:x>0.16309</cdr:x>
      <cdr:y>0.97318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111527" y="4429152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993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59,2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0.7971</cdr:y>
    </cdr:from>
    <cdr:to>
      <cdr:x>0.16309</cdr:x>
      <cdr:y>0.87173</cdr:y>
    </cdr:to>
    <cdr:sp macro="" textlink="">
      <cdr:nvSpPr>
        <cdr:cNvPr id="22" name="Скругленный прямоугольник 21"/>
        <cdr:cNvSpPr/>
      </cdr:nvSpPr>
      <cdr:spPr>
        <a:xfrm xmlns:a="http://schemas.openxmlformats.org/drawingml/2006/main">
          <a:off x="111503" y="3929083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tx1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Arial Narrow" pitchFamily="34" charset="0"/>
            </a:rPr>
            <a:t>26,3</a:t>
          </a:r>
          <a:endParaRPr lang="ru-RU" sz="18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0.57971</cdr:y>
    </cdr:from>
    <cdr:to>
      <cdr:x>0.16309</cdr:x>
      <cdr:y>0.65434</cdr:y>
    </cdr:to>
    <cdr:sp macro="" textlink="">
      <cdr:nvSpPr>
        <cdr:cNvPr id="23" name="Скругленный прямоугольник 22"/>
        <cdr:cNvSpPr/>
      </cdr:nvSpPr>
      <cdr:spPr>
        <a:xfrm xmlns:a="http://schemas.openxmlformats.org/drawingml/2006/main">
          <a:off x="111527" y="2857519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124,9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0.46377</cdr:y>
    </cdr:from>
    <cdr:to>
      <cdr:x>0.16309</cdr:x>
      <cdr:y>0.5384</cdr:y>
    </cdr:to>
    <cdr:sp macro="" textlink="">
      <cdr:nvSpPr>
        <cdr:cNvPr id="24" name="Скругленный прямоугольник 23"/>
        <cdr:cNvSpPr/>
      </cdr:nvSpPr>
      <cdr:spPr>
        <a:xfrm xmlns:a="http://schemas.openxmlformats.org/drawingml/2006/main">
          <a:off x="111527" y="2286025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1 428,2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0.34783</cdr:y>
    </cdr:from>
    <cdr:to>
      <cdr:x>0.16309</cdr:x>
      <cdr:y>0.42245</cdr:y>
    </cdr:to>
    <cdr:sp macro="" textlink="">
      <cdr:nvSpPr>
        <cdr:cNvPr id="25" name="Скругленный прямоугольник 24"/>
        <cdr:cNvSpPr/>
      </cdr:nvSpPr>
      <cdr:spPr>
        <a:xfrm xmlns:a="http://schemas.openxmlformats.org/drawingml/2006/main">
          <a:off x="111525" y="1714531"/>
          <a:ext cx="1368153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0</a:t>
          </a:r>
          <a:r>
            <a:rPr lang="en-US" sz="1800" b="1" dirty="0" smtClean="0">
              <a:latin typeface="Arial Narrow" pitchFamily="34" charset="0"/>
            </a:rPr>
            <a:t>,</a:t>
          </a:r>
          <a:r>
            <a:rPr lang="ru-RU" sz="1800" b="1" dirty="0" smtClean="0">
              <a:latin typeface="Arial Narrow" pitchFamily="34" charset="0"/>
            </a:rPr>
            <a:t>5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0.21739</cdr:y>
    </cdr:from>
    <cdr:to>
      <cdr:x>0.36351</cdr:x>
      <cdr:y>0.30651</cdr:y>
    </cdr:to>
    <cdr:sp macro="" textlink="">
      <cdr:nvSpPr>
        <cdr:cNvPr id="26" name="Скругленный прямоугольник 25"/>
        <cdr:cNvSpPr/>
      </cdr:nvSpPr>
      <cdr:spPr>
        <a:xfrm xmlns:a="http://schemas.openxmlformats.org/drawingml/2006/main">
          <a:off x="1911726" y="1071564"/>
          <a:ext cx="1386255" cy="43929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2 342,7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0.34783</cdr:y>
    </cdr:from>
    <cdr:to>
      <cdr:x>0.36351</cdr:x>
      <cdr:y>0.42245</cdr:y>
    </cdr:to>
    <cdr:sp macro="" textlink="">
      <cdr:nvSpPr>
        <cdr:cNvPr id="27" name="Скругленный прямоугольник 26"/>
        <cdr:cNvSpPr/>
      </cdr:nvSpPr>
      <cdr:spPr>
        <a:xfrm xmlns:a="http://schemas.openxmlformats.org/drawingml/2006/main">
          <a:off x="1911726" y="1714531"/>
          <a:ext cx="1386255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0,5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0.46377</cdr:y>
    </cdr:from>
    <cdr:to>
      <cdr:x>0.36351</cdr:x>
      <cdr:y>0.53839</cdr:y>
    </cdr:to>
    <cdr:sp macro="" textlink="">
      <cdr:nvSpPr>
        <cdr:cNvPr id="28" name="Скругленный прямоугольник 27"/>
        <cdr:cNvSpPr/>
      </cdr:nvSpPr>
      <cdr:spPr>
        <a:xfrm xmlns:a="http://schemas.openxmlformats.org/drawingml/2006/main">
          <a:off x="1911726" y="2286025"/>
          <a:ext cx="1386255" cy="36781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1 633,6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0.57971</cdr:y>
    </cdr:from>
    <cdr:to>
      <cdr:x>0.36351</cdr:x>
      <cdr:y>0.65434</cdr:y>
    </cdr:to>
    <cdr:sp macro="" textlink="">
      <cdr:nvSpPr>
        <cdr:cNvPr id="29" name="Скругленный прямоугольник 28"/>
        <cdr:cNvSpPr/>
      </cdr:nvSpPr>
      <cdr:spPr>
        <a:xfrm xmlns:a="http://schemas.openxmlformats.org/drawingml/2006/main">
          <a:off x="1911726" y="2857519"/>
          <a:ext cx="1386255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114,2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0.80045</cdr:y>
    </cdr:from>
    <cdr:to>
      <cdr:x>0.36351</cdr:x>
      <cdr:y>0.87508</cdr:y>
    </cdr:to>
    <cdr:sp macro="" textlink="">
      <cdr:nvSpPr>
        <cdr:cNvPr id="30" name="Скругленный прямоугольник 29"/>
        <cdr:cNvSpPr/>
      </cdr:nvSpPr>
      <cdr:spPr>
        <a:xfrm xmlns:a="http://schemas.openxmlformats.org/drawingml/2006/main">
          <a:off x="1911726" y="3945620"/>
          <a:ext cx="1386254" cy="36786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tx1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Arial Narrow" pitchFamily="34" charset="0"/>
            </a:rPr>
            <a:t>29,1</a:t>
          </a:r>
          <a:endParaRPr lang="ru-RU" sz="1800" b="1" dirty="0">
            <a:solidFill>
              <a:schemeClr val="bg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0.89664</cdr:y>
    </cdr:from>
    <cdr:to>
      <cdr:x>0.36351</cdr:x>
      <cdr:y>0.97127</cdr:y>
    </cdr:to>
    <cdr:sp macro="" textlink="">
      <cdr:nvSpPr>
        <cdr:cNvPr id="31" name="Скругленный прямоугольник 30"/>
        <cdr:cNvSpPr/>
      </cdr:nvSpPr>
      <cdr:spPr>
        <a:xfrm xmlns:a="http://schemas.openxmlformats.org/drawingml/2006/main">
          <a:off x="1911683" y="4419752"/>
          <a:ext cx="1386297" cy="36786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33993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65,1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0.01229</cdr:x>
      <cdr:y>0.69565</cdr:y>
    </cdr:from>
    <cdr:to>
      <cdr:x>0.16309</cdr:x>
      <cdr:y>0.77028</cdr:y>
    </cdr:to>
    <cdr:sp macro="" textlink="">
      <cdr:nvSpPr>
        <cdr:cNvPr id="32" name="Скругленный прямоугольник 31"/>
        <cdr:cNvSpPr/>
      </cdr:nvSpPr>
      <cdr:spPr>
        <a:xfrm xmlns:a="http://schemas.openxmlformats.org/drawingml/2006/main">
          <a:off x="111527" y="3429013"/>
          <a:ext cx="1368152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6,</a:t>
          </a:r>
          <a:r>
            <a:rPr lang="en-US" sz="1800" b="1" dirty="0" smtClean="0">
              <a:latin typeface="Arial Narrow" pitchFamily="34" charset="0"/>
            </a:rPr>
            <a:t>5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0.21071</cdr:x>
      <cdr:y>0.69565</cdr:y>
    </cdr:from>
    <cdr:to>
      <cdr:x>0.36351</cdr:x>
      <cdr:y>0.77028</cdr:y>
    </cdr:to>
    <cdr:sp macro="" textlink="">
      <cdr:nvSpPr>
        <cdr:cNvPr id="33" name="Скругленный прямоугольник 32"/>
        <cdr:cNvSpPr/>
      </cdr:nvSpPr>
      <cdr:spPr>
        <a:xfrm xmlns:a="http://schemas.openxmlformats.org/drawingml/2006/main">
          <a:off x="1911726" y="3429013"/>
          <a:ext cx="1386254" cy="36786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Arial Narrow" pitchFamily="34" charset="0"/>
            </a:rPr>
            <a:t>13,9</a:t>
          </a:r>
          <a:endParaRPr lang="ru-RU" sz="1800" b="1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0.52756</cdr:x>
      <cdr:y>0.69565</cdr:y>
    </cdr:from>
    <cdr:to>
      <cdr:x>0.92503</cdr:x>
      <cdr:y>0.76167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4786355" y="3429013"/>
          <a:ext cx="3606096" cy="325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marL="446088" lvl="1">
            <a:buFont typeface="Wingdings" pitchFamily="2" charset="2"/>
            <a:buChar char="Ø"/>
          </a:pPr>
          <a:r>
            <a:rPr lang="ru-RU" sz="1400" b="1" dirty="0" smtClean="0">
              <a:solidFill>
                <a:srgbClr val="FF3300"/>
              </a:solidFill>
              <a:latin typeface="Arial Narrow" pitchFamily="34" charset="0"/>
            </a:rPr>
            <a:t> Единый сельскохозяйственный налог</a:t>
          </a:r>
          <a:endParaRPr lang="ru-RU" sz="1400" b="1" dirty="0">
            <a:solidFill>
              <a:srgbClr val="FF3300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0.45676</cdr:x>
      <cdr:y>0.13767</cdr:y>
    </cdr:from>
    <cdr:to>
      <cdr:x>0.54567</cdr:x>
      <cdr:y>0.19565</cdr:y>
    </cdr:to>
    <cdr:sp macro="" textlink="">
      <cdr:nvSpPr>
        <cdr:cNvPr id="35" name="Овал 34"/>
        <cdr:cNvSpPr/>
      </cdr:nvSpPr>
      <cdr:spPr>
        <a:xfrm xmlns:a="http://schemas.openxmlformats.org/drawingml/2006/main">
          <a:off x="4143974" y="678616"/>
          <a:ext cx="806682" cy="28579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0.43701</cdr:x>
      <cdr:y>0.2078</cdr:y>
    </cdr:from>
    <cdr:to>
      <cdr:x>0.56299</cdr:x>
      <cdr:y>0.30925</cdr:y>
    </cdr:to>
    <cdr:sp macro="" textlink="">
      <cdr:nvSpPr>
        <cdr:cNvPr id="36" name="Стрелка вверх 35"/>
        <cdr:cNvSpPr/>
      </cdr:nvSpPr>
      <cdr:spPr>
        <a:xfrm xmlns:a="http://schemas.openxmlformats.org/drawingml/2006/main">
          <a:off x="3964828" y="1024274"/>
          <a:ext cx="1142970" cy="500070"/>
        </a:xfrm>
        <a:prstGeom xmlns:a="http://schemas.openxmlformats.org/drawingml/2006/main" prst="upArrow">
          <a:avLst/>
        </a:prstGeom>
        <a:solidFill xmlns:a="http://schemas.openxmlformats.org/drawingml/2006/main">
          <a:srgbClr val="33CC33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 algn="ctr"/>
          <a:endParaRPr lang="ru-RU" sz="1800" b="1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0.43653</cdr:x>
      <cdr:y>0.43849</cdr:y>
    </cdr:from>
    <cdr:to>
      <cdr:x>0.56251</cdr:x>
      <cdr:y>0.53505</cdr:y>
    </cdr:to>
    <cdr:sp macro="" textlink="">
      <cdr:nvSpPr>
        <cdr:cNvPr id="38" name="Стрелка вверх 37"/>
        <cdr:cNvSpPr/>
      </cdr:nvSpPr>
      <cdr:spPr>
        <a:xfrm xmlns:a="http://schemas.openxmlformats.org/drawingml/2006/main">
          <a:off x="3960440" y="2161427"/>
          <a:ext cx="1142970" cy="475965"/>
        </a:xfrm>
        <a:prstGeom xmlns:a="http://schemas.openxmlformats.org/drawingml/2006/main" prst="upArrow">
          <a:avLst/>
        </a:prstGeom>
        <a:solidFill xmlns:a="http://schemas.openxmlformats.org/drawingml/2006/main">
          <a:srgbClr val="D6009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0.43307</cdr:x>
      <cdr:y>0.79394</cdr:y>
    </cdr:from>
    <cdr:to>
      <cdr:x>0.56693</cdr:x>
      <cdr:y>0.89539</cdr:y>
    </cdr:to>
    <cdr:sp macro="" textlink="">
      <cdr:nvSpPr>
        <cdr:cNvPr id="39" name="Стрелка вверх 38"/>
        <cdr:cNvSpPr/>
      </cdr:nvSpPr>
      <cdr:spPr>
        <a:xfrm xmlns:a="http://schemas.openxmlformats.org/drawingml/2006/main" rot="10800000" flipV="1">
          <a:off x="3929082" y="3913507"/>
          <a:ext cx="1214462" cy="500069"/>
        </a:xfrm>
        <a:prstGeom xmlns:a="http://schemas.openxmlformats.org/drawingml/2006/main" prst="upArrow">
          <a:avLst/>
        </a:prstGeom>
        <a:solidFill xmlns:a="http://schemas.openxmlformats.org/drawingml/2006/main">
          <a:schemeClr val="tx1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l"/>
          <a:endParaRPr lang="ru-RU" dirty="0">
            <a:solidFill>
              <a:schemeClr val="tx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0.43701</cdr:x>
      <cdr:y>0.56672</cdr:y>
    </cdr:from>
    <cdr:to>
      <cdr:x>0.56299</cdr:x>
      <cdr:y>0.66817</cdr:y>
    </cdr:to>
    <cdr:sp macro="" textlink="">
      <cdr:nvSpPr>
        <cdr:cNvPr id="41" name="Стрелка вниз 40"/>
        <cdr:cNvSpPr/>
      </cdr:nvSpPr>
      <cdr:spPr>
        <a:xfrm xmlns:a="http://schemas.openxmlformats.org/drawingml/2006/main">
          <a:off x="3964828" y="2793492"/>
          <a:ext cx="1142969" cy="500069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66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0.4496</cdr:x>
      <cdr:y>0.21679</cdr:y>
    </cdr:from>
    <cdr:to>
      <cdr:x>0.5504</cdr:x>
      <cdr:y>0.32347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4079053" y="1068606"/>
          <a:ext cx="914520" cy="5258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+ 478,8</a:t>
          </a:r>
        </a:p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+25,7%</a:t>
          </a:r>
          <a:endParaRPr lang="ru-RU" sz="11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0.46469</cdr:x>
      <cdr:y>0.26087</cdr:y>
    </cdr:from>
    <cdr:to>
      <cdr:x>0.53612</cdr:x>
      <cdr:y>0.30377</cdr:y>
    </cdr:to>
    <cdr:sp macro="" textlink="">
      <cdr:nvSpPr>
        <cdr:cNvPr id="45" name="Овал 44"/>
        <cdr:cNvSpPr/>
      </cdr:nvSpPr>
      <cdr:spPr>
        <a:xfrm xmlns:a="http://schemas.openxmlformats.org/drawingml/2006/main">
          <a:off x="4215982" y="1285887"/>
          <a:ext cx="648072" cy="21146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0.43307</cdr:x>
      <cdr:y>0.50725</cdr:y>
    </cdr:from>
    <cdr:to>
      <cdr:x>0.56787</cdr:x>
      <cdr:y>0.57481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3929083" y="2500348"/>
          <a:ext cx="1223004" cy="333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endParaRPr lang="ru-RU" sz="1100" dirty="0"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0.46034</cdr:x>
      <cdr:y>0.49693</cdr:y>
    </cdr:from>
    <cdr:to>
      <cdr:x>0.5357</cdr:x>
      <cdr:y>0.5404</cdr:y>
    </cdr:to>
    <cdr:sp macro="" textlink="">
      <cdr:nvSpPr>
        <cdr:cNvPr id="49" name="Овал 48"/>
        <cdr:cNvSpPr/>
      </cdr:nvSpPr>
      <cdr:spPr>
        <a:xfrm xmlns:a="http://schemas.openxmlformats.org/drawingml/2006/main">
          <a:off x="4176464" y="2449459"/>
          <a:ext cx="683713" cy="21427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0.47244</cdr:x>
      <cdr:y>0.56522</cdr:y>
    </cdr:from>
    <cdr:to>
      <cdr:x>0.52819</cdr:x>
      <cdr:y>0.65433</cdr:y>
    </cdr:to>
    <cdr:sp macro="" textlink="">
      <cdr:nvSpPr>
        <cdr:cNvPr id="50" name="TextBox 49"/>
        <cdr:cNvSpPr txBox="1"/>
      </cdr:nvSpPr>
      <cdr:spPr>
        <a:xfrm xmlns:a="http://schemas.openxmlformats.org/drawingml/2006/main">
          <a:off x="4286271" y="2786096"/>
          <a:ext cx="505775" cy="439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>
            <a:buFontTx/>
            <a:buChar char="-"/>
          </a:pPr>
          <a:r>
            <a:rPr lang="en-US" sz="1100" dirty="0" smtClean="0">
              <a:latin typeface="Arial" pitchFamily="34" charset="0"/>
              <a:cs typeface="Arial" pitchFamily="34" charset="0"/>
            </a:rPr>
            <a:t>1</a:t>
          </a:r>
          <a:r>
            <a:rPr lang="ru-RU" sz="1100" dirty="0" smtClean="0">
              <a:latin typeface="Arial" pitchFamily="34" charset="0"/>
              <a:cs typeface="Arial" pitchFamily="34" charset="0"/>
            </a:rPr>
            <a:t>0</a:t>
          </a:r>
          <a:r>
            <a:rPr lang="en-US" sz="1100" dirty="0" smtClean="0">
              <a:latin typeface="Arial" pitchFamily="34" charset="0"/>
              <a:cs typeface="Arial" pitchFamily="34" charset="0"/>
            </a:rPr>
            <a:t>,</a:t>
          </a:r>
          <a:r>
            <a:rPr lang="ru-RU" sz="1100" dirty="0" smtClean="0">
              <a:latin typeface="Arial" pitchFamily="34" charset="0"/>
              <a:cs typeface="Arial" pitchFamily="34" charset="0"/>
            </a:rPr>
            <a:t>7</a:t>
          </a:r>
        </a:p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-</a:t>
          </a:r>
          <a:r>
            <a:rPr lang="ru-RU" dirty="0">
              <a:latin typeface="Arial" pitchFamily="34" charset="0"/>
              <a:cs typeface="Arial" pitchFamily="34" charset="0"/>
            </a:rPr>
            <a:t>8</a:t>
          </a:r>
          <a:r>
            <a:rPr lang="en-US" dirty="0" smtClean="0">
              <a:latin typeface="Arial" pitchFamily="34" charset="0"/>
              <a:cs typeface="Arial" pitchFamily="34" charset="0"/>
            </a:rPr>
            <a:t>,</a:t>
          </a:r>
          <a:r>
            <a:rPr lang="ru-RU" dirty="0" smtClean="0">
              <a:latin typeface="Arial" pitchFamily="34" charset="0"/>
              <a:cs typeface="Arial" pitchFamily="34" charset="0"/>
            </a:rPr>
            <a:t>6 %</a:t>
          </a:r>
          <a:endParaRPr lang="ru-RU" sz="11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0.46153</cdr:x>
      <cdr:y>0.61039</cdr:y>
    </cdr:from>
    <cdr:to>
      <cdr:x>0.54096</cdr:x>
      <cdr:y>0.65602</cdr:y>
    </cdr:to>
    <cdr:sp macro="" textlink="">
      <cdr:nvSpPr>
        <cdr:cNvPr id="51" name="Овал 50"/>
        <cdr:cNvSpPr/>
      </cdr:nvSpPr>
      <cdr:spPr>
        <a:xfrm xmlns:a="http://schemas.openxmlformats.org/drawingml/2006/main">
          <a:off x="4187297" y="3008752"/>
          <a:ext cx="720638" cy="22492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0.47013</cdr:x>
      <cdr:y>0.7971</cdr:y>
    </cdr:from>
    <cdr:to>
      <cdr:x>0.52987</cdr:x>
      <cdr:y>0.98261</cdr:y>
    </cdr:to>
    <cdr:sp macro="" textlink="">
      <cdr:nvSpPr>
        <cdr:cNvPr id="54" name="TextBox 53"/>
        <cdr:cNvSpPr txBox="1"/>
      </cdr:nvSpPr>
      <cdr:spPr>
        <a:xfrm xmlns:a="http://schemas.openxmlformats.org/drawingml/2006/main">
          <a:off x="4265352" y="3929083"/>
          <a:ext cx="541921" cy="9144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-</a:t>
          </a:r>
          <a:r>
            <a: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+2,8</a:t>
          </a:r>
          <a:endParaRPr lang="ru-RU" sz="11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+10,6%</a:t>
          </a:r>
          <a:endParaRPr lang="ru-RU" sz="11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0.45669</cdr:x>
      <cdr:y>0.83868</cdr:y>
    </cdr:from>
    <cdr:to>
      <cdr:x>0.54331</cdr:x>
      <cdr:y>0.88216</cdr:y>
    </cdr:to>
    <cdr:sp macro="" textlink="">
      <cdr:nvSpPr>
        <cdr:cNvPr id="55" name="Овал 54"/>
        <cdr:cNvSpPr/>
      </cdr:nvSpPr>
      <cdr:spPr>
        <a:xfrm xmlns:a="http://schemas.openxmlformats.org/drawingml/2006/main">
          <a:off x="4143377" y="4134027"/>
          <a:ext cx="785870" cy="21432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0.43395</cdr:x>
      <cdr:y>0.89872</cdr:y>
    </cdr:from>
    <cdr:to>
      <cdr:x>0.56781</cdr:x>
      <cdr:y>0.98568</cdr:y>
    </cdr:to>
    <cdr:sp macro="" textlink="">
      <cdr:nvSpPr>
        <cdr:cNvPr id="62" name="Стрелка вверх 61"/>
        <cdr:cNvSpPr/>
      </cdr:nvSpPr>
      <cdr:spPr>
        <a:xfrm xmlns:a="http://schemas.openxmlformats.org/drawingml/2006/main" rot="10800000" flipV="1">
          <a:off x="3937057" y="4429995"/>
          <a:ext cx="1214462" cy="428645"/>
        </a:xfrm>
        <a:prstGeom xmlns:a="http://schemas.openxmlformats.org/drawingml/2006/main" prst="upArrow">
          <a:avLst/>
        </a:prstGeom>
        <a:solidFill xmlns:a="http://schemas.openxmlformats.org/drawingml/2006/main">
          <a:srgbClr val="339933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 smtClean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0.46266</cdr:x>
      <cdr:y>0.93808</cdr:y>
    </cdr:from>
    <cdr:to>
      <cdr:x>0.532</cdr:x>
      <cdr:y>0.98156</cdr:y>
    </cdr:to>
    <cdr:sp macro="" textlink="">
      <cdr:nvSpPr>
        <cdr:cNvPr id="63" name="Овал 62"/>
        <cdr:cNvSpPr/>
      </cdr:nvSpPr>
      <cdr:spPr>
        <a:xfrm xmlns:a="http://schemas.openxmlformats.org/drawingml/2006/main">
          <a:off x="4197543" y="4623988"/>
          <a:ext cx="629096" cy="21432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0.57939</cdr:x>
      <cdr:y>0.91304</cdr:y>
    </cdr:from>
    <cdr:to>
      <cdr:x>0.95905</cdr:x>
      <cdr:y>1</cdr:y>
    </cdr:to>
    <cdr:sp macro="" textlink="">
      <cdr:nvSpPr>
        <cdr:cNvPr id="65" name="TextBox 64"/>
        <cdr:cNvSpPr txBox="1"/>
      </cdr:nvSpPr>
      <cdr:spPr>
        <a:xfrm xmlns:a="http://schemas.openxmlformats.org/drawingml/2006/main">
          <a:off x="5256584" y="4500577"/>
          <a:ext cx="3444518" cy="4286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>
            <a:solidFill>
              <a:schemeClr val="tx1"/>
            </a:solidFill>
            <a:latin typeface="Arial Narrow" pitchFamily="34" charset="0"/>
          </a:endParaRPr>
        </a:p>
      </cdr:txBody>
    </cdr:sp>
  </cdr:relSizeAnchor>
  <cdr:relSizeAnchor xmlns:cdr="http://schemas.openxmlformats.org/drawingml/2006/chartDrawing">
    <cdr:from>
      <cdr:x>0.28346</cdr:x>
      <cdr:y>0.13043</cdr:y>
    </cdr:from>
    <cdr:to>
      <cdr:x>0.29134</cdr:x>
      <cdr:y>0.14493</cdr:y>
    </cdr:to>
    <cdr:sp macro="" textlink="">
      <cdr:nvSpPr>
        <cdr:cNvPr id="52" name="TextBox 51"/>
        <cdr:cNvSpPr txBox="1"/>
      </cdr:nvSpPr>
      <cdr:spPr>
        <a:xfrm xmlns:a="http://schemas.openxmlformats.org/drawingml/2006/main">
          <a:off x="2571768" y="642942"/>
          <a:ext cx="71438" cy="714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0.43256</cdr:x>
      <cdr:y>0.68116</cdr:y>
    </cdr:from>
    <cdr:to>
      <cdr:x>0.56743</cdr:x>
      <cdr:y>0.77771</cdr:y>
    </cdr:to>
    <cdr:sp macro="" textlink="">
      <cdr:nvSpPr>
        <cdr:cNvPr id="53" name="Стрелка вверх 52"/>
        <cdr:cNvSpPr/>
      </cdr:nvSpPr>
      <cdr:spPr>
        <a:xfrm xmlns:a="http://schemas.openxmlformats.org/drawingml/2006/main">
          <a:off x="3924500" y="3357586"/>
          <a:ext cx="1223625" cy="475916"/>
        </a:xfrm>
        <a:prstGeom xmlns:a="http://schemas.openxmlformats.org/drawingml/2006/main" prst="upArrow">
          <a:avLst/>
        </a:prstGeom>
        <a:solidFill xmlns:a="http://schemas.openxmlformats.org/drawingml/2006/main">
          <a:srgbClr val="FF3300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marL="0" indent="0" algn="ctr"/>
          <a:endParaRPr lang="ru-RU" sz="1800" b="1" dirty="0" smtClean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0.47013</cdr:x>
      <cdr:y>0.74133</cdr:y>
    </cdr:from>
    <cdr:to>
      <cdr:x>0.53612</cdr:x>
      <cdr:y>0.78561</cdr:y>
    </cdr:to>
    <cdr:sp macro="" textlink="">
      <cdr:nvSpPr>
        <cdr:cNvPr id="69" name="Овал 68"/>
        <cdr:cNvSpPr/>
      </cdr:nvSpPr>
      <cdr:spPr>
        <a:xfrm xmlns:a="http://schemas.openxmlformats.org/drawingml/2006/main">
          <a:off x="4265352" y="3654162"/>
          <a:ext cx="598702" cy="218289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0.01229</cdr:x>
      <cdr:y>0.09925</cdr:y>
    </cdr:from>
    <cdr:to>
      <cdr:x>0.16309</cdr:x>
      <cdr:y>0.17229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11526" y="489236"/>
          <a:ext cx="1368152" cy="36004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0.01229</cdr:x>
      <cdr:y>0.09952</cdr:y>
    </cdr:from>
    <cdr:to>
      <cdr:x>0.16184</cdr:x>
      <cdr:y>0.17198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11526" y="490534"/>
          <a:ext cx="135682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Arial Narrow" panose="020B0606020202030204" pitchFamily="34" charset="0"/>
            </a:rPr>
            <a:t>3 509,5</a:t>
          </a:r>
          <a:endParaRPr lang="ru-RU" sz="18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0.21001</cdr:x>
      <cdr:y>0.10145</cdr:y>
    </cdr:from>
    <cdr:to>
      <cdr:x>0.36213</cdr:x>
      <cdr:y>0.17449</cdr:y>
    </cdr:to>
    <cdr:sp macro="" textlink="">
      <cdr:nvSpPr>
        <cdr:cNvPr id="59" name="Скругленный прямоугольник 58"/>
        <cdr:cNvSpPr/>
      </cdr:nvSpPr>
      <cdr:spPr>
        <a:xfrm xmlns:a="http://schemas.openxmlformats.org/drawingml/2006/main">
          <a:off x="1905322" y="500070"/>
          <a:ext cx="1380148" cy="36003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933FF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0.21071</cdr:x>
      <cdr:y>0.10145</cdr:y>
    </cdr:from>
    <cdr:to>
      <cdr:x>0.35358</cdr:x>
      <cdr:y>0.17229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911726" y="500066"/>
          <a:ext cx="1296144" cy="349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Arial Narrow" panose="020B0606020202030204" pitchFamily="34" charset="0"/>
            </a:rPr>
            <a:t>4 199,1</a:t>
          </a:r>
          <a:endParaRPr lang="ru-RU" sz="1800" b="1" dirty="0">
            <a:solidFill>
              <a:schemeClr val="tx1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0.43653</cdr:x>
      <cdr:y>0.33623</cdr:y>
    </cdr:from>
    <cdr:to>
      <cdr:x>0.56352</cdr:x>
      <cdr:y>0.43849</cdr:y>
    </cdr:to>
    <cdr:sp macro="" textlink="">
      <cdr:nvSpPr>
        <cdr:cNvPr id="56" name="Равно 55"/>
        <cdr:cNvSpPr/>
      </cdr:nvSpPr>
      <cdr:spPr>
        <a:xfrm xmlns:a="http://schemas.openxmlformats.org/drawingml/2006/main">
          <a:off x="3960440" y="1657371"/>
          <a:ext cx="1152128" cy="504056"/>
        </a:xfrm>
        <a:prstGeom xmlns:a="http://schemas.openxmlformats.org/drawingml/2006/main" prst="mathEqual">
          <a:avLst/>
        </a:prstGeom>
        <a:solidFill xmlns:a="http://schemas.openxmlformats.org/drawingml/2006/main">
          <a:srgbClr val="0066FF"/>
        </a:solidFill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 algn="ctr"/>
          <a:endParaRPr lang="ru-RU" sz="1800" b="1" dirty="0" smtClean="0">
            <a:solidFill>
              <a:sysClr val="window" lastClr="FFFFFF"/>
            </a:solidFill>
            <a:latin typeface="Arial Narrow" pitchFamily="34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0.47621</cdr:x>
      <cdr:y>0.4531</cdr:y>
    </cdr:from>
    <cdr:to>
      <cdr:x>0.53195</cdr:x>
      <cdr:y>0.54965</cdr:y>
    </cdr:to>
    <cdr:sp macro="" textlink="">
      <cdr:nvSpPr>
        <cdr:cNvPr id="48" name="TextBox 47"/>
        <cdr:cNvSpPr txBox="1"/>
      </cdr:nvSpPr>
      <cdr:spPr>
        <a:xfrm xmlns:a="http://schemas.openxmlformats.org/drawingml/2006/main">
          <a:off x="4320480" y="2233435"/>
          <a:ext cx="505708" cy="475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100" dirty="0" smtClean="0">
              <a:latin typeface="Arial" pitchFamily="34" charset="0"/>
              <a:cs typeface="Arial" pitchFamily="34" charset="0"/>
            </a:rPr>
            <a:t>+ </a:t>
          </a:r>
          <a:r>
            <a:rPr lang="ru-RU" dirty="0" smtClean="0">
              <a:latin typeface="Arial" pitchFamily="34" charset="0"/>
              <a:cs typeface="Arial" pitchFamily="34" charset="0"/>
            </a:rPr>
            <a:t>205,4</a:t>
          </a:r>
          <a:endParaRPr lang="ru-RU" sz="1100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ru-RU" dirty="0" smtClean="0">
              <a:latin typeface="Arial" pitchFamily="34" charset="0"/>
              <a:cs typeface="Arial" pitchFamily="34" charset="0"/>
            </a:rPr>
            <a:t>+14,4%</a:t>
          </a:r>
          <a:endParaRPr lang="ru-RU" sz="1100" dirty="0" smtClean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endParaRPr lang="ru-RU" sz="1100" dirty="0"/>
        </a:p>
      </cdr:txBody>
    </cdr:sp>
  </cdr:relSizeAnchor>
  <cdr:relSizeAnchor xmlns:cdr="http://schemas.openxmlformats.org/drawingml/2006/chartDrawing">
    <cdr:from>
      <cdr:x>0.46232</cdr:x>
      <cdr:y>0.38686</cdr:y>
    </cdr:from>
    <cdr:to>
      <cdr:x>0.53768</cdr:x>
      <cdr:y>0.4308</cdr:y>
    </cdr:to>
    <cdr:sp macro="" textlink="">
      <cdr:nvSpPr>
        <cdr:cNvPr id="58" name="Овал 57"/>
        <cdr:cNvSpPr/>
      </cdr:nvSpPr>
      <cdr:spPr>
        <a:xfrm xmlns:a="http://schemas.openxmlformats.org/drawingml/2006/main">
          <a:off x="4194493" y="1906895"/>
          <a:ext cx="683714" cy="21659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0.48498</cdr:x>
      <cdr:y>0.34583</cdr:y>
    </cdr:from>
    <cdr:to>
      <cdr:x>0.52467</cdr:x>
      <cdr:y>0.43348</cdr:y>
    </cdr:to>
    <cdr:sp macro="" textlink="">
      <cdr:nvSpPr>
        <cdr:cNvPr id="67" name="TextBox 66"/>
        <cdr:cNvSpPr txBox="1"/>
      </cdr:nvSpPr>
      <cdr:spPr>
        <a:xfrm xmlns:a="http://schemas.openxmlformats.org/drawingml/2006/main">
          <a:off x="4400055" y="1704671"/>
          <a:ext cx="3600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 smtClean="0">
              <a:latin typeface="Arial" pitchFamily="34" charset="0"/>
              <a:cs typeface="Arial" pitchFamily="34" charset="0"/>
            </a:rPr>
            <a:t>0</a:t>
          </a:r>
        </a:p>
        <a:p xmlns:a="http://schemas.openxmlformats.org/drawingml/2006/main">
          <a:r>
            <a:rPr lang="ru-RU" dirty="0" smtClean="0">
              <a:latin typeface="Arial" pitchFamily="34" charset="0"/>
              <a:cs typeface="Arial" pitchFamily="34" charset="0"/>
            </a:rPr>
            <a:t>0%</a:t>
          </a:r>
          <a:endParaRPr lang="ru-RU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040" cy="492922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155" y="1"/>
            <a:ext cx="2919040" cy="492922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r">
              <a:defRPr sz="1200"/>
            </a:lvl1pPr>
          </a:lstStyle>
          <a:p>
            <a:fld id="{AEE1F424-9BBA-40D2-8024-C9BED2974EEA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1818"/>
            <a:ext cx="2919040" cy="492921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155" y="9371818"/>
            <a:ext cx="2919040" cy="492921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r">
              <a:defRPr sz="1200"/>
            </a:lvl1pPr>
          </a:lstStyle>
          <a:p>
            <a:fld id="{574BB70C-0ABF-42BE-B2E6-1CABBC0D33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8" y="4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/>
          <a:lstStyle>
            <a:lvl1pPr algn="r">
              <a:defRPr sz="1200"/>
            </a:lvl1pPr>
          </a:lstStyle>
          <a:p>
            <a:fld id="{E943632B-ED4D-4F0E-BFB4-747E1F13F264}" type="datetimeFigureOut">
              <a:rPr lang="ru-RU" smtClean="0"/>
              <a:pPr/>
              <a:t>09.06.2021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33" tIns="45269" rIns="90533" bIns="4526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533" tIns="45269" rIns="90533" bIns="4526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1287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8" y="9371287"/>
            <a:ext cx="2918830" cy="493315"/>
          </a:xfrm>
          <a:prstGeom prst="rect">
            <a:avLst/>
          </a:prstGeom>
        </p:spPr>
        <p:txBody>
          <a:bodyPr vert="horz" lIns="90533" tIns="45269" rIns="90533" bIns="45269" rtlCol="0" anchor="b"/>
          <a:lstStyle>
            <a:lvl1pPr algn="r">
              <a:defRPr sz="1200"/>
            </a:lvl1pPr>
          </a:lstStyle>
          <a:p>
            <a:fld id="{6E489C79-826F-42AB-A2F6-AF258AC52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89C79-826F-42AB-A2F6-AF258AC52506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489C79-826F-42AB-A2F6-AF258AC52506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862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0858E-F0F0-4D22-A480-505C406C1A28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11DFA-A733-4305-AA7C-4B6E7B1FBDA9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450A-E93A-43B8-B5B5-6907A75764F7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2C3E7-51BB-4857-9E31-248511EBEB61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95BE2-A8BC-480D-8998-E6C352A91E1F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9CC98-5045-426F-846B-BEF44A01FC69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EB1C2-DDE2-4245-8217-622B5348670B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DDB7B-D709-4BCB-9182-2565E7A708D8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B05B-0BCD-4425-8B6C-74BC10106F03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6FF6-FA35-416D-A765-67038B8227E9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885-1527-4C73-B351-58C265AC8309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25000">
              <a:srgbClr val="92D050"/>
            </a:gs>
            <a:gs pos="50000">
              <a:srgbClr val="FFFFCC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B2860-E7D6-4A99-9585-D038E529EF20}" type="datetime1">
              <a:rPr lang="ru-RU" smtClean="0"/>
              <a:pPr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D020E-DEE0-42A1-A10C-5266A8EE8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Снимо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504" y="1556792"/>
            <a:ext cx="9067000" cy="576064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60687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defRPr/>
            </a:pPr>
            <a: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Итоги исполнения </a:t>
            </a:r>
            <a:r>
              <a:rPr lang="ru-RU" sz="32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бюджета </a:t>
            </a:r>
            <a: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Всеволожского муниципального </a:t>
            </a:r>
            <a: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района </a:t>
            </a:r>
            <a:endParaRPr lang="ru-RU" sz="3200" b="1" dirty="0" smtClean="0">
              <a:ln w="1905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ts val="4000"/>
              </a:lnSpc>
              <a:defRPr/>
            </a:pPr>
            <a:r>
              <a:rPr lang="ru-RU" sz="3200" b="1" dirty="0" smtClean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за 2020 </a:t>
            </a:r>
            <a:r>
              <a:rPr lang="ru-RU" sz="3200" b="1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год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358082" y="6286520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2852"/>
            <a:ext cx="8147248" cy="142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Основные параметры бюджета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Всеволожского муниципального района 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за 2020 год</a:t>
            </a:r>
            <a:endParaRPr lang="ru-RU" sz="2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1254111"/>
              </p:ext>
            </p:extLst>
          </p:nvPr>
        </p:nvGraphicFramePr>
        <p:xfrm>
          <a:off x="213712" y="1857363"/>
          <a:ext cx="8678768" cy="4319401"/>
        </p:xfrm>
        <a:graphic>
          <a:graphicData uri="http://schemas.openxmlformats.org/drawingml/2006/table">
            <a:tbl>
              <a:tblPr>
                <a:effectLst/>
                <a:tableStyleId>{3C2FFA5D-87B4-456A-9821-1D502468CF0F}</a:tableStyleId>
              </a:tblPr>
              <a:tblGrid>
                <a:gridCol w="16285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13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5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67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736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8334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81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Наименование</a:t>
                      </a:r>
                      <a:endParaRPr lang="ru-RU" sz="1800" b="1" i="0" u="none" strike="noStrike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Исполнено за </a:t>
                      </a: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2019 год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Уточненный план </a:t>
                      </a:r>
                      <a:endParaRPr lang="ru-RU" sz="1800" b="1" u="none" strike="noStrike" kern="1200" dirty="0" smtClean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2020 </a:t>
                      </a:r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Исполнено </a:t>
                      </a:r>
                      <a:endParaRPr lang="ru-RU" sz="1800" b="1" u="none" strike="noStrike" kern="1200" dirty="0" smtClean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за 2020 </a:t>
                      </a:r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Отношение 2020 года к 2019 году (млн.руб.)    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5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Доходы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13 214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13 849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14 089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,8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101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875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45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12 972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14 544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14 070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96,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1 097</a:t>
                      </a:r>
                      <a:r>
                        <a:rPr lang="ru-RU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ru-RU" sz="16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591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Дефицит </a:t>
                      </a:r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(-) профицит </a:t>
                      </a:r>
                      <a:r>
                        <a:rPr lang="ru-RU" sz="1800" b="1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 </a:t>
                      </a:r>
                      <a:r>
                        <a:rPr lang="en-US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241</a:t>
                      </a:r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689</a:t>
                      </a:r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19</a:t>
                      </a:r>
                      <a:r>
                        <a:rPr lang="ru-RU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800" b="1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8</a:t>
                      </a:r>
                      <a:endParaRPr lang="ru-RU" sz="1800" b="1" u="none" strike="noStrike" kern="1200" dirty="0"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15272" y="1428736"/>
            <a:ext cx="1214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rial Narrow" pitchFamily="34" charset="0"/>
              </a:rPr>
              <a:t>млн.руб.</a:t>
            </a:r>
            <a:endParaRPr lang="ru-RU" sz="1600" dirty="0">
              <a:solidFill>
                <a:schemeClr val="accent4">
                  <a:lumMod val="40000"/>
                  <a:lumOff val="6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7472386" cy="152153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Структура доходов бюджета 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 Всеволожского муниципального района </a:t>
            </a:r>
            <a:b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</a:br>
            <a:endParaRPr lang="ru-RU" sz="28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72830561"/>
              </p:ext>
            </p:extLst>
          </p:nvPr>
        </p:nvGraphicFramePr>
        <p:xfrm>
          <a:off x="3087151" y="1286857"/>
          <a:ext cx="785818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42843" y="2714620"/>
            <a:ext cx="1787401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Налоговые и неналоговые доходы</a:t>
            </a:r>
            <a:endParaRPr lang="ru-RU" b="1" dirty="0">
              <a:ln w="12700" cap="rnd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3139" y="2714620"/>
            <a:ext cx="142876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4 731,3</a:t>
            </a:r>
            <a:endParaRPr lang="ru-RU" b="1" dirty="0" smtClean="0">
              <a:ln w="12700" cap="rnd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ru-RU" b="1" dirty="0" smtClean="0">
                <a:ln w="127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  <a:solidFill>
                  <a:schemeClr val="bg1"/>
                </a:solidFill>
                <a:latin typeface="Arial Narrow" pitchFamily="34" charset="0"/>
              </a:rPr>
              <a:t>млн. руб.</a:t>
            </a:r>
            <a:endParaRPr lang="ru-RU" b="1" dirty="0">
              <a:ln w="12700" cap="rnd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4071942"/>
            <a:ext cx="1787400" cy="85725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Arial Narrow" pitchFamily="34" charset="0"/>
              </a:rPr>
              <a:t>Безвозмездные поступления</a:t>
            </a:r>
            <a:endParaRPr lang="ru-RU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821598" y="3575099"/>
            <a:ext cx="428566" cy="50006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625345" y="3575099"/>
            <a:ext cx="464347" cy="50006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3139" y="4071942"/>
            <a:ext cx="1428760" cy="85725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Arial Narrow" pitchFamily="34" charset="0"/>
              </a:rPr>
              <a:t>9 358,5</a:t>
            </a:r>
            <a:endParaRPr lang="ru-RU" b="1" dirty="0" smtClean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ru-RU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Arial Narrow" pitchFamily="34" charset="0"/>
              </a:rPr>
              <a:t>млн. руб.</a:t>
            </a:r>
            <a:endParaRPr lang="ru-RU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8518" y="1286857"/>
            <a:ext cx="185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 pitchFamily="34" charset="0"/>
              </a:rPr>
              <a:t>14 089,8 </a:t>
            </a: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млн.руб.</a:t>
            </a:r>
            <a:endParaRPr lang="ru-RU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59619" y="2643684"/>
            <a:ext cx="821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</a:rPr>
              <a:t>4 111,1</a:t>
            </a:r>
            <a:endParaRPr lang="ru-RU" sz="14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</a:rPr>
              <a:t>млн.руб.</a:t>
            </a:r>
            <a:endParaRPr lang="ru-RU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62170" y="3813555"/>
            <a:ext cx="824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</a:rPr>
              <a:t>9 103,3</a:t>
            </a:r>
            <a:endParaRPr lang="ru-RU" sz="14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</a:rPr>
              <a:t>млн.руб.</a:t>
            </a:r>
            <a:endParaRPr lang="ru-RU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3800" y="2596380"/>
            <a:ext cx="928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</a:rPr>
              <a:t>4 731,3</a:t>
            </a:r>
            <a:endParaRPr lang="ru-RU" sz="14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</a:rPr>
              <a:t>млн.руб.</a:t>
            </a:r>
            <a:endParaRPr lang="ru-RU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37191" y="3805572"/>
            <a:ext cx="813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itchFamily="34" charset="0"/>
              </a:rPr>
              <a:t>9 358,5</a:t>
            </a:r>
            <a:endParaRPr lang="ru-RU" sz="14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Narrow" pitchFamily="34" charset="0"/>
              </a:rPr>
              <a:t>млн.руб.</a:t>
            </a:r>
            <a:endParaRPr lang="ru-RU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4893471" y="2829506"/>
            <a:ext cx="857256" cy="19888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4893471" y="4071942"/>
            <a:ext cx="857256" cy="19888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6572264" y="2778339"/>
            <a:ext cx="857256" cy="206599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6572263" y="4066674"/>
            <a:ext cx="857256" cy="201177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4911252" y="2490952"/>
            <a:ext cx="85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 Narrow" pitchFamily="34" charset="0"/>
              </a:rPr>
              <a:t>+ </a:t>
            </a:r>
            <a:r>
              <a:rPr lang="en-US" sz="1600" b="1" dirty="0" smtClean="0">
                <a:solidFill>
                  <a:schemeClr val="bg1"/>
                </a:solidFill>
                <a:latin typeface="Arial Narrow" pitchFamily="34" charset="0"/>
              </a:rPr>
              <a:t>370,7</a:t>
            </a:r>
            <a:endParaRPr lang="ru-RU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74141" y="3741643"/>
            <a:ext cx="794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 Narrow" pitchFamily="34" charset="0"/>
              </a:rPr>
              <a:t>- 51,4</a:t>
            </a:r>
            <a:endParaRPr lang="ru-RU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07982" y="2442404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 Narrow" pitchFamily="34" charset="0"/>
              </a:rPr>
              <a:t>+ 620,2</a:t>
            </a:r>
            <a:endParaRPr lang="ru-RU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23181" y="3741643"/>
            <a:ext cx="796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 Narrow" pitchFamily="34" charset="0"/>
              </a:rPr>
              <a:t>+ </a:t>
            </a:r>
            <a:r>
              <a:rPr lang="en-US" sz="1600" b="1" dirty="0" smtClean="0">
                <a:solidFill>
                  <a:schemeClr val="bg1"/>
                </a:solidFill>
                <a:latin typeface="Arial Narrow" pitchFamily="34" charset="0"/>
              </a:rPr>
              <a:t>255,2</a:t>
            </a:r>
            <a:endParaRPr lang="ru-RU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70253" y="4303256"/>
            <a:ext cx="661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Arial Narrow" pitchFamily="34" charset="0"/>
              </a:rPr>
              <a:t>9,9</a:t>
            </a:r>
            <a:r>
              <a:rPr lang="ru-RU" sz="1600" b="1" dirty="0" smtClean="0">
                <a:solidFill>
                  <a:schemeClr val="bg1"/>
                </a:solidFill>
                <a:latin typeface="Arial Narrow" pitchFamily="34" charset="0"/>
              </a:rPr>
              <a:t>%</a:t>
            </a:r>
            <a:endParaRPr lang="ru-RU" sz="16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42843" y="1338662"/>
            <a:ext cx="3429055" cy="8572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Доходы </a:t>
            </a:r>
            <a:r>
              <a:rPr lang="en-US" sz="2800" b="1" dirty="0" smtClean="0"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14 089</a:t>
            </a:r>
            <a:r>
              <a:rPr lang="ru-RU" sz="2800" b="1" dirty="0" smtClean="0"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en-US" sz="2800" b="1" dirty="0" smtClean="0"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8 </a:t>
            </a:r>
            <a:r>
              <a:rPr lang="ru-RU" sz="2800" b="1" dirty="0" smtClean="0"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млн. руб.</a:t>
            </a:r>
            <a:endParaRPr lang="ru-RU" sz="2800" b="1" dirty="0"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821645" y="2218446"/>
            <a:ext cx="428597" cy="500066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2625344" y="2205236"/>
            <a:ext cx="464347" cy="500066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-214338"/>
            <a:ext cx="7472386" cy="1643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Налоговые доходы бюджета Всеволожского муниципального района, млн. руб.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4935" y="1396877"/>
            <a:ext cx="1368152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201</a:t>
            </a:r>
            <a:r>
              <a:rPr lang="en-US" b="1" dirty="0" smtClean="0">
                <a:solidFill>
                  <a:schemeClr val="tx1"/>
                </a:solidFill>
                <a:latin typeface="Arial Narrow" pitchFamily="34" charset="0"/>
              </a:rPr>
              <a:t>9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 год Факт</a:t>
            </a: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03652" y="1396877"/>
            <a:ext cx="1386254" cy="57150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20</a:t>
            </a:r>
            <a:r>
              <a:rPr lang="en-US" b="1" dirty="0" smtClean="0">
                <a:solidFill>
                  <a:schemeClr val="tx1"/>
                </a:solidFill>
                <a:latin typeface="Arial Narrow" pitchFamily="34" charset="0"/>
              </a:rPr>
              <a:t>20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</a:rPr>
              <a:t> год Факт</a:t>
            </a:r>
            <a:endParaRPr lang="ru-RU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graphicFrame>
        <p:nvGraphicFramePr>
          <p:cNvPr id="8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76812045"/>
              </p:ext>
            </p:extLst>
          </p:nvPr>
        </p:nvGraphicFramePr>
        <p:xfrm>
          <a:off x="323528" y="1627613"/>
          <a:ext cx="9072626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 rot="10800000" flipH="1" flipV="1">
            <a:off x="4572000" y="6057082"/>
            <a:ext cx="7248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Arial" pitchFamily="34" charset="0"/>
                <a:cs typeface="Arial" pitchFamily="34" charset="0"/>
              </a:rPr>
              <a:t>  +5,9</a:t>
            </a:r>
          </a:p>
          <a:p>
            <a:r>
              <a:rPr lang="ru-RU" sz="1100" dirty="0" smtClean="0">
                <a:latin typeface="Arial" pitchFamily="34" charset="0"/>
                <a:cs typeface="Arial" pitchFamily="34" charset="0"/>
              </a:rPr>
              <a:t>+9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9%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9992" y="5058183"/>
            <a:ext cx="7200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+ 7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4</a:t>
            </a:r>
          </a:p>
          <a:p>
            <a:pPr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+113,8%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pngwing.com(2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332656"/>
            <a:ext cx="2016224" cy="17851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258072" cy="92867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Неналоговые доходы бюджета Всеволожского муниципального района, млн. руб. </a:t>
            </a:r>
            <a:endParaRPr lang="ru-RU" sz="2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D020E-DEE0-42A1-A10C-5266A8EE84E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2000240"/>
            <a:ext cx="3000396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Неналоговые доходы, всего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2714620"/>
            <a:ext cx="3000396" cy="468000"/>
          </a:xfrm>
          <a:prstGeom prst="roundRect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от сдачи в аренду имущества и земельных участков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3429000"/>
            <a:ext cx="3000396" cy="468000"/>
          </a:xfrm>
          <a:prstGeom prst="roundRect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 от реализации имущества и земельных участков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5286388"/>
            <a:ext cx="3000396" cy="46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Прочие неналоговые доходы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4071942"/>
            <a:ext cx="3000396" cy="468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Плата за негативное воздействие на окружающую среду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4643446"/>
            <a:ext cx="3000396" cy="468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Штрафы, санкции, возмещение ущерба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5929330"/>
            <a:ext cx="3000396" cy="468000"/>
          </a:xfrm>
          <a:prstGeom prst="roundRect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Доходы от оказания платных услуг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и компенсации затрат государства</a:t>
            </a:r>
          </a:p>
        </p:txBody>
      </p:sp>
      <p:sp>
        <p:nvSpPr>
          <p:cNvPr id="13" name="Шестиугольник 12"/>
          <p:cNvSpPr/>
          <p:nvPr/>
        </p:nvSpPr>
        <p:spPr>
          <a:xfrm>
            <a:off x="3384181" y="1148487"/>
            <a:ext cx="1428760" cy="500066"/>
          </a:xfrm>
          <a:prstGeom prst="hexagon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Narrow" pitchFamily="34" charset="0"/>
              </a:rPr>
              <a:t>2019 год</a:t>
            </a:r>
          </a:p>
        </p:txBody>
      </p:sp>
      <p:sp>
        <p:nvSpPr>
          <p:cNvPr id="14" name="Шестиугольник 13"/>
          <p:cNvSpPr/>
          <p:nvPr/>
        </p:nvSpPr>
        <p:spPr>
          <a:xfrm>
            <a:off x="6000760" y="1142983"/>
            <a:ext cx="1357322" cy="500066"/>
          </a:xfrm>
          <a:prstGeom prst="hexagon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Narrow" panose="020B0606020202030204" pitchFamily="34" charset="0"/>
              </a:rPr>
              <a:t>2020</a:t>
            </a:r>
            <a:r>
              <a:rPr lang="ru-RU" dirty="0" smtClean="0"/>
              <a:t> год</a:t>
            </a:r>
          </a:p>
        </p:txBody>
      </p:sp>
      <p:sp>
        <p:nvSpPr>
          <p:cNvPr id="15" name="Параллелограмм 14"/>
          <p:cNvSpPr/>
          <p:nvPr/>
        </p:nvSpPr>
        <p:spPr>
          <a:xfrm>
            <a:off x="3437399" y="1994235"/>
            <a:ext cx="1357322" cy="430255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601,5</a:t>
            </a:r>
          </a:p>
        </p:txBody>
      </p:sp>
      <p:sp>
        <p:nvSpPr>
          <p:cNvPr id="17" name="Параллелограмм 16"/>
          <p:cNvSpPr/>
          <p:nvPr/>
        </p:nvSpPr>
        <p:spPr>
          <a:xfrm>
            <a:off x="6000760" y="1991572"/>
            <a:ext cx="1285884" cy="428544"/>
          </a:xfrm>
          <a:prstGeom prst="parallelogram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532,2</a:t>
            </a:r>
          </a:p>
        </p:txBody>
      </p:sp>
      <p:sp>
        <p:nvSpPr>
          <p:cNvPr id="18" name="Параллелограмм 17"/>
          <p:cNvSpPr/>
          <p:nvPr/>
        </p:nvSpPr>
        <p:spPr>
          <a:xfrm>
            <a:off x="3437399" y="2714620"/>
            <a:ext cx="1357322" cy="428628"/>
          </a:xfrm>
          <a:prstGeom prst="parallelogram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247,7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4929190" y="2174053"/>
            <a:ext cx="928694" cy="13133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0" name="Параллелограмм 19"/>
          <p:cNvSpPr/>
          <p:nvPr/>
        </p:nvSpPr>
        <p:spPr>
          <a:xfrm>
            <a:off x="6000760" y="2703757"/>
            <a:ext cx="1285884" cy="428628"/>
          </a:xfrm>
          <a:prstGeom prst="parallelogram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217,1</a:t>
            </a:r>
          </a:p>
        </p:txBody>
      </p:sp>
      <p:sp>
        <p:nvSpPr>
          <p:cNvPr id="21" name="Параллелограмм 20"/>
          <p:cNvSpPr/>
          <p:nvPr/>
        </p:nvSpPr>
        <p:spPr>
          <a:xfrm>
            <a:off x="3438304" y="3435004"/>
            <a:ext cx="1357322" cy="411578"/>
          </a:xfrm>
          <a:prstGeom prst="parallelogram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203,2</a:t>
            </a:r>
          </a:p>
        </p:txBody>
      </p:sp>
      <p:sp>
        <p:nvSpPr>
          <p:cNvPr id="23" name="Параллелограмм 22"/>
          <p:cNvSpPr/>
          <p:nvPr/>
        </p:nvSpPr>
        <p:spPr>
          <a:xfrm>
            <a:off x="6001029" y="3437752"/>
            <a:ext cx="1285615" cy="408830"/>
          </a:xfrm>
          <a:prstGeom prst="parallelogram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215,7</a:t>
            </a:r>
          </a:p>
        </p:txBody>
      </p:sp>
      <p:sp>
        <p:nvSpPr>
          <p:cNvPr id="24" name="Параллелограмм 23"/>
          <p:cNvSpPr/>
          <p:nvPr/>
        </p:nvSpPr>
        <p:spPr>
          <a:xfrm>
            <a:off x="3437399" y="5282010"/>
            <a:ext cx="1357322" cy="433005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22,7</a:t>
            </a:r>
          </a:p>
        </p:txBody>
      </p:sp>
      <p:sp>
        <p:nvSpPr>
          <p:cNvPr id="25" name="Параллелограмм 24"/>
          <p:cNvSpPr/>
          <p:nvPr/>
        </p:nvSpPr>
        <p:spPr>
          <a:xfrm>
            <a:off x="6000760" y="5277370"/>
            <a:ext cx="1285884" cy="428627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17,8</a:t>
            </a:r>
          </a:p>
        </p:txBody>
      </p:sp>
      <p:sp>
        <p:nvSpPr>
          <p:cNvPr id="26" name="Параллелограмм 25"/>
          <p:cNvSpPr/>
          <p:nvPr/>
        </p:nvSpPr>
        <p:spPr>
          <a:xfrm>
            <a:off x="3437399" y="4066399"/>
            <a:ext cx="1357322" cy="424922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81,2</a:t>
            </a:r>
          </a:p>
        </p:txBody>
      </p:sp>
      <p:sp>
        <p:nvSpPr>
          <p:cNvPr id="27" name="Параллелограмм 26"/>
          <p:cNvSpPr/>
          <p:nvPr/>
        </p:nvSpPr>
        <p:spPr>
          <a:xfrm>
            <a:off x="6000760" y="4071939"/>
            <a:ext cx="1285884" cy="419379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41,5</a:t>
            </a:r>
          </a:p>
        </p:txBody>
      </p:sp>
      <p:sp>
        <p:nvSpPr>
          <p:cNvPr id="28" name="Параллелограмм 27"/>
          <p:cNvSpPr/>
          <p:nvPr/>
        </p:nvSpPr>
        <p:spPr>
          <a:xfrm>
            <a:off x="3437399" y="4643406"/>
            <a:ext cx="1357322" cy="428668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40,9</a:t>
            </a:r>
          </a:p>
        </p:txBody>
      </p:sp>
      <p:sp>
        <p:nvSpPr>
          <p:cNvPr id="29" name="Параллелограмм 28"/>
          <p:cNvSpPr/>
          <p:nvPr/>
        </p:nvSpPr>
        <p:spPr>
          <a:xfrm>
            <a:off x="6000760" y="4623919"/>
            <a:ext cx="1285884" cy="434843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35,2</a:t>
            </a:r>
          </a:p>
        </p:txBody>
      </p:sp>
      <p:sp>
        <p:nvSpPr>
          <p:cNvPr id="30" name="Параллелограмм 29"/>
          <p:cNvSpPr/>
          <p:nvPr/>
        </p:nvSpPr>
        <p:spPr>
          <a:xfrm>
            <a:off x="3442022" y="5929330"/>
            <a:ext cx="1357322" cy="423586"/>
          </a:xfrm>
          <a:prstGeom prst="parallelogram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5,8</a:t>
            </a:r>
          </a:p>
        </p:txBody>
      </p:sp>
      <p:sp>
        <p:nvSpPr>
          <p:cNvPr id="31" name="Параллелограмм 30"/>
          <p:cNvSpPr/>
          <p:nvPr/>
        </p:nvSpPr>
        <p:spPr>
          <a:xfrm>
            <a:off x="5994618" y="5929328"/>
            <a:ext cx="1292026" cy="419874"/>
          </a:xfrm>
          <a:prstGeom prst="parallelogram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4,9</a:t>
            </a:r>
          </a:p>
        </p:txBody>
      </p:sp>
      <p:sp>
        <p:nvSpPr>
          <p:cNvPr id="34" name="Куб 33"/>
          <p:cNvSpPr/>
          <p:nvPr/>
        </p:nvSpPr>
        <p:spPr>
          <a:xfrm>
            <a:off x="7702813" y="911013"/>
            <a:ext cx="1000132" cy="642942"/>
          </a:xfrm>
          <a:prstGeom prst="cube">
            <a:avLst/>
          </a:prstGeom>
          <a:solidFill>
            <a:srgbClr val="FF66C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Arial Narrow" pitchFamily="34" charset="0"/>
              </a:rPr>
              <a:t>Уд. вес в 2020 году</a:t>
            </a:r>
          </a:p>
        </p:txBody>
      </p:sp>
      <p:sp>
        <p:nvSpPr>
          <p:cNvPr id="35" name="Стрелка вверх 34"/>
          <p:cNvSpPr/>
          <p:nvPr/>
        </p:nvSpPr>
        <p:spPr>
          <a:xfrm>
            <a:off x="7358082" y="1643050"/>
            <a:ext cx="1643074" cy="4929222"/>
          </a:xfrm>
          <a:prstGeom prst="upArrow">
            <a:avLst/>
          </a:prstGeom>
          <a:solidFill>
            <a:srgbClr val="99FFCC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</p:txBody>
      </p:sp>
      <p:sp>
        <p:nvSpPr>
          <p:cNvPr id="37" name="Овал 36"/>
          <p:cNvSpPr/>
          <p:nvPr/>
        </p:nvSpPr>
        <p:spPr>
          <a:xfrm>
            <a:off x="7786710" y="1992260"/>
            <a:ext cx="785818" cy="42862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100</a:t>
            </a:r>
          </a:p>
        </p:txBody>
      </p:sp>
      <p:sp>
        <p:nvSpPr>
          <p:cNvPr id="41" name="Овал 40"/>
          <p:cNvSpPr/>
          <p:nvPr/>
        </p:nvSpPr>
        <p:spPr>
          <a:xfrm>
            <a:off x="7786710" y="2712340"/>
            <a:ext cx="785818" cy="428628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40,8</a:t>
            </a:r>
          </a:p>
        </p:txBody>
      </p:sp>
      <p:sp>
        <p:nvSpPr>
          <p:cNvPr id="46" name="Овал 45"/>
          <p:cNvSpPr/>
          <p:nvPr/>
        </p:nvSpPr>
        <p:spPr>
          <a:xfrm>
            <a:off x="7786710" y="3432420"/>
            <a:ext cx="785818" cy="428628"/>
          </a:xfrm>
          <a:prstGeom prst="ellipse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40,5</a:t>
            </a:r>
          </a:p>
        </p:txBody>
      </p:sp>
      <p:sp>
        <p:nvSpPr>
          <p:cNvPr id="47" name="Овал 46"/>
          <p:cNvSpPr/>
          <p:nvPr/>
        </p:nvSpPr>
        <p:spPr>
          <a:xfrm>
            <a:off x="7786710" y="5304628"/>
            <a:ext cx="785818" cy="42862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3,4</a:t>
            </a:r>
          </a:p>
        </p:txBody>
      </p:sp>
      <p:sp>
        <p:nvSpPr>
          <p:cNvPr id="48" name="Овал 47"/>
          <p:cNvSpPr/>
          <p:nvPr/>
        </p:nvSpPr>
        <p:spPr>
          <a:xfrm>
            <a:off x="7786710" y="4080492"/>
            <a:ext cx="785818" cy="42862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7,8</a:t>
            </a:r>
          </a:p>
        </p:txBody>
      </p:sp>
      <p:sp>
        <p:nvSpPr>
          <p:cNvPr id="49" name="Овал 48"/>
          <p:cNvSpPr/>
          <p:nvPr/>
        </p:nvSpPr>
        <p:spPr>
          <a:xfrm>
            <a:off x="7786710" y="4643446"/>
            <a:ext cx="785818" cy="4286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6,6</a:t>
            </a:r>
          </a:p>
        </p:txBody>
      </p:sp>
      <p:sp>
        <p:nvSpPr>
          <p:cNvPr id="50" name="Овал 49"/>
          <p:cNvSpPr/>
          <p:nvPr/>
        </p:nvSpPr>
        <p:spPr>
          <a:xfrm>
            <a:off x="7786710" y="5949280"/>
            <a:ext cx="785818" cy="428628"/>
          </a:xfrm>
          <a:prstGeom prst="ellipse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0,9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68011" y="1910339"/>
            <a:ext cx="571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</a:rPr>
              <a:t>-69,3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 rot="10800000" flipV="1">
            <a:off x="5026871" y="2261324"/>
            <a:ext cx="652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Arial Narrow" pitchFamily="34" charset="0"/>
              </a:rPr>
              <a:t>-11,5%</a:t>
            </a:r>
            <a:endParaRPr lang="ru-RU" sz="1400" b="1" dirty="0">
              <a:latin typeface="Arial Narrow" pitchFamily="34" charset="0"/>
            </a:endParaRPr>
          </a:p>
        </p:txBody>
      </p:sp>
      <p:sp>
        <p:nvSpPr>
          <p:cNvPr id="54" name="Стрелка вправо 53"/>
          <p:cNvSpPr/>
          <p:nvPr/>
        </p:nvSpPr>
        <p:spPr>
          <a:xfrm>
            <a:off x="4929190" y="2857495"/>
            <a:ext cx="928694" cy="117466"/>
          </a:xfrm>
          <a:prstGeom prst="rightArrow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0800000" flipV="1">
            <a:off x="5107785" y="2637885"/>
            <a:ext cx="579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FF99"/>
                </a:solidFill>
                <a:latin typeface="Arial Narrow" pitchFamily="34" charset="0"/>
              </a:rPr>
              <a:t>- 30,6</a:t>
            </a:r>
            <a:endParaRPr lang="ru-RU" sz="1400" b="1" dirty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0800000" flipV="1">
            <a:off x="5028545" y="2944237"/>
            <a:ext cx="764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FF99"/>
                </a:solidFill>
                <a:latin typeface="Arial Narrow" pitchFamily="34" charset="0"/>
              </a:rPr>
              <a:t>- 12,4%</a:t>
            </a:r>
            <a:endParaRPr lang="ru-RU" sz="1400" b="1" dirty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8" name="Стрелка вправо 57"/>
          <p:cNvSpPr/>
          <p:nvPr/>
        </p:nvSpPr>
        <p:spPr>
          <a:xfrm>
            <a:off x="4929190" y="3571876"/>
            <a:ext cx="928694" cy="103653"/>
          </a:xfrm>
          <a:prstGeom prst="rightArrow">
            <a:avLst/>
          </a:prstGeom>
          <a:solidFill>
            <a:srgbClr val="99FF3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90412" y="3337247"/>
            <a:ext cx="644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D5F05"/>
                </a:solidFill>
                <a:latin typeface="Arial Narrow" pitchFamily="34" charset="0"/>
              </a:rPr>
              <a:t>+ 12,5</a:t>
            </a:r>
            <a:endParaRPr lang="ru-RU" sz="1400" b="1" dirty="0">
              <a:solidFill>
                <a:srgbClr val="1D5F05"/>
              </a:solidFill>
              <a:latin typeface="Arial Narrow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85652" y="3651999"/>
            <a:ext cx="710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D5F05"/>
                </a:solidFill>
                <a:latin typeface="Arial Narrow" pitchFamily="34" charset="0"/>
              </a:rPr>
              <a:t>+ 6,2%</a:t>
            </a:r>
            <a:endParaRPr lang="ru-RU" sz="1400" b="1" dirty="0">
              <a:solidFill>
                <a:srgbClr val="1D5F05"/>
              </a:solidFill>
              <a:latin typeface="Arial Narrow" pitchFamily="34" charset="0"/>
            </a:endParaRPr>
          </a:p>
        </p:txBody>
      </p:sp>
      <p:sp>
        <p:nvSpPr>
          <p:cNvPr id="61" name="Стрелка вправо 60"/>
          <p:cNvSpPr/>
          <p:nvPr/>
        </p:nvSpPr>
        <p:spPr>
          <a:xfrm>
            <a:off x="4929190" y="5429264"/>
            <a:ext cx="928694" cy="10669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 rot="10800000" flipV="1">
            <a:off x="5119458" y="5185842"/>
            <a:ext cx="507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- 4,9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004048" y="5518872"/>
            <a:ext cx="782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- 21,6%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4" name="Стрелка вправо 63"/>
          <p:cNvSpPr/>
          <p:nvPr/>
        </p:nvSpPr>
        <p:spPr>
          <a:xfrm>
            <a:off x="4929190" y="4143379"/>
            <a:ext cx="928694" cy="10161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076056" y="3894620"/>
            <a:ext cx="570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- 39,7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076056" y="4196006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- 48,9%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68" name="Стрелка вправо 67"/>
          <p:cNvSpPr/>
          <p:nvPr/>
        </p:nvSpPr>
        <p:spPr>
          <a:xfrm>
            <a:off x="4929190" y="4777373"/>
            <a:ext cx="928694" cy="103947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107785" y="4528693"/>
            <a:ext cx="50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- 5,7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004048" y="4866514"/>
            <a:ext cx="73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- </a:t>
            </a:r>
            <a:r>
              <a:rPr lang="en-US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1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3,9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%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3" name="Стрелка вправо 72"/>
          <p:cNvSpPr/>
          <p:nvPr/>
        </p:nvSpPr>
        <p:spPr>
          <a:xfrm>
            <a:off x="4929190" y="6072205"/>
            <a:ext cx="928694" cy="128407"/>
          </a:xfrm>
          <a:prstGeom prst="rightArrow">
            <a:avLst/>
          </a:prstGeom>
          <a:solidFill>
            <a:srgbClr val="00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076056" y="5805264"/>
            <a:ext cx="580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99"/>
                </a:solidFill>
                <a:latin typeface="Arial Narrow" pitchFamily="34" charset="0"/>
              </a:rPr>
              <a:t>- 0,9</a:t>
            </a:r>
            <a:endParaRPr lang="ru-RU" sz="1400" b="1" dirty="0">
              <a:solidFill>
                <a:srgbClr val="006699"/>
              </a:solidFill>
              <a:latin typeface="Arial Narrow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 rot="10800000" flipV="1">
            <a:off x="5067033" y="6185223"/>
            <a:ext cx="701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99"/>
                </a:solidFill>
                <a:latin typeface="Arial Narrow" pitchFamily="34" charset="0"/>
              </a:rPr>
              <a:t>- 15,3%</a:t>
            </a:r>
            <a:endParaRPr lang="ru-RU" sz="1400" b="1" dirty="0">
              <a:solidFill>
                <a:srgbClr val="006699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70" y="125955"/>
            <a:ext cx="7615263" cy="10001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Безвозмездные поступления в бюджет Всеволожского муниципального района, млн. руб. </a:t>
            </a:r>
            <a:endParaRPr lang="ru-RU" sz="2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5564564" y="1309607"/>
            <a:ext cx="3397994" cy="1437506"/>
          </a:xfrm>
          <a:prstGeom prst="wedgeRoundRectCallout">
            <a:avLst>
              <a:gd name="adj1" fmla="val 49786"/>
              <a:gd name="adj2" fmla="val 10374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Всего безвозмездных поступлений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9 358,5 млн. руб., рост к 2019 году на 255,2 млн. руб. (2,8%)</a:t>
            </a: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xmlns="" val="3987534494"/>
              </p:ext>
            </p:extLst>
          </p:nvPr>
        </p:nvGraphicFramePr>
        <p:xfrm>
          <a:off x="3856221" y="2406507"/>
          <a:ext cx="5214942" cy="450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516216" y="3429000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Субвенции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6 168,2 млн.руб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ru-RU" sz="2000" dirty="0">
              <a:solidFill>
                <a:schemeClr val="bg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835696" y="5877272"/>
            <a:ext cx="2160240" cy="684076"/>
          </a:xfrm>
          <a:prstGeom prst="round2Diag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Субсидии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2 755,7 млн.руб.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683568" y="2996952"/>
            <a:ext cx="2181000" cy="829775"/>
          </a:xfrm>
          <a:prstGeom prst="round2Diag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Дотации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403,0 млн.руб.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251520" y="4365104"/>
            <a:ext cx="2181000" cy="1040475"/>
          </a:xfrm>
          <a:prstGeom prst="round2Diag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Межбюджетные трансферты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41,6 млн.руб.</a:t>
            </a:r>
            <a:endParaRPr lang="ru-RU" b="1" dirty="0">
              <a:solidFill>
                <a:schemeClr val="bg1">
                  <a:lumMod val="8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1403648" y="1340768"/>
            <a:ext cx="2362214" cy="959393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Возврат остатков прошлых лет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10,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0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млн.руб.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2864568" y="3411840"/>
            <a:ext cx="1567187" cy="2064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кругленная соединительная линия 37"/>
          <p:cNvCxnSpPr/>
          <p:nvPr/>
        </p:nvCxnSpPr>
        <p:spPr>
          <a:xfrm flipV="1">
            <a:off x="2432520" y="3752967"/>
            <a:ext cx="1875819" cy="1132375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Скругленная соединительная линия 50"/>
          <p:cNvCxnSpPr/>
          <p:nvPr/>
        </p:nvCxnSpPr>
        <p:spPr>
          <a:xfrm rot="16200000" flipH="1">
            <a:off x="2977954" y="1906961"/>
            <a:ext cx="1200847" cy="1987245"/>
          </a:xfrm>
          <a:prstGeom prst="curved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кругленная соединительная линия 54"/>
          <p:cNvCxnSpPr/>
          <p:nvPr/>
        </p:nvCxnSpPr>
        <p:spPr>
          <a:xfrm flipV="1">
            <a:off x="3995936" y="5373216"/>
            <a:ext cx="1080120" cy="864096"/>
          </a:xfrm>
          <a:prstGeom prst="curvedConnector3">
            <a:avLst>
              <a:gd name="adj1" fmla="val 5051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3033" y="118241"/>
            <a:ext cx="75724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РЕАЛИЗАЦИЯ НАЦИОНАЛЬНЫХ ПРОЕКТОВ</a:t>
            </a:r>
            <a:endParaRPr lang="ru-RU" sz="25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83568" y="908720"/>
          <a:ext cx="7992888" cy="5243754"/>
        </p:xfrm>
        <a:graphic>
          <a:graphicData uri="http://schemas.openxmlformats.org/drawingml/2006/table">
            <a:tbl>
              <a:tblPr>
                <a:effectLst>
                  <a:outerShdw blurRad="228600" dist="203200" dir="16200000" rotWithShape="0">
                    <a:prstClr val="black">
                      <a:alpha val="40000"/>
                    </a:prstClr>
                  </a:outerShdw>
                </a:effectLst>
                <a:tableStyleId>{775DCB02-9BB8-47FD-8907-85C794F793BA}</a:tableStyleId>
              </a:tblPr>
              <a:tblGrid>
                <a:gridCol w="2462389"/>
                <a:gridCol w="1224611"/>
                <a:gridCol w="4305888"/>
              </a:tblGrid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Национальный </a:t>
                      </a:r>
                      <a:r>
                        <a:rPr lang="ru-RU" sz="1400" b="1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проект</a:t>
                      </a:r>
                      <a:endParaRPr lang="ru-RU" sz="14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  <a:endParaRPr lang="ru-RU" sz="14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Мероприятия </a:t>
                      </a:r>
                      <a:r>
                        <a:rPr lang="ru-RU" sz="1400" b="1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 рамках национального проекта</a:t>
                      </a:r>
                      <a:endParaRPr lang="ru-RU" sz="14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54400"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EDF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22 153,2 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ED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Обновление материально-технической базы для формирования у обучающихся современных технологических и гуманитарных навыков - </a:t>
                      </a:r>
                      <a:r>
                        <a:rPr lang="ru-RU" sz="1100" b="1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1 255,7</a:t>
                      </a:r>
                      <a:endParaRPr lang="ru-RU" sz="1100" b="1" i="0" u="none" strike="noStrike" noProof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EDF2"/>
                    </a:solidFill>
                  </a:tcPr>
                </a:tc>
              </a:tr>
              <a:tr h="5539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ED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Создание в общеобразовательных организациях, расположенных в сельской местности, условий для занятий физической культурой и спортом - </a:t>
                      </a:r>
                      <a:r>
                        <a:rPr lang="ru-RU" sz="1100" b="1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4 773,2</a:t>
                      </a:r>
                      <a:endParaRPr lang="ru-RU" sz="1100" b="1" i="0" u="none" strike="noStrike" noProof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EDF2"/>
                    </a:solidFill>
                  </a:tcPr>
                </a:tc>
              </a:tr>
              <a:tr h="395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Внедрение целевой модели цифровой образовательной среды в общеобразовательных организациях - </a:t>
                      </a:r>
                      <a:r>
                        <a:rPr lang="ru-RU" sz="1100" b="1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12 441,6</a:t>
                      </a:r>
                      <a:endParaRPr lang="ru-RU" sz="1100" b="1" i="0" u="none" strike="noStrike" noProof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EDF2"/>
                    </a:solidFill>
                  </a:tcPr>
                </a:tc>
              </a:tr>
              <a:tr h="554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Создание новых мест в образовательных организациях различных типов для реализации дополнительных общеразвивающих программ всех направленностей - </a:t>
                      </a:r>
                      <a:r>
                        <a:rPr lang="ru-RU" sz="1100" b="1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3 682,7</a:t>
                      </a:r>
                      <a:endParaRPr lang="ru-RU" sz="1100" b="1" i="0" u="none" strike="noStrike" noProof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EDF2"/>
                    </a:solidFill>
                  </a:tcPr>
                </a:tc>
              </a:tr>
              <a:tr h="216000">
                <a:tc rowSpan="8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Жилье и городская среда</a:t>
                      </a: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1 296 214,6 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ДДУ на 295 мест д. Кудрово 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145 095,5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ДОУ пос. Бугры на 190 мест 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9 194,1 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ДДУ на 270 мест, п. Бугры 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217 249,6</a:t>
                      </a:r>
                      <a:r>
                        <a:rPr lang="ru-RU" sz="1100" b="1" u="none" strike="noStrike" kern="1200" baseline="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СОШ пос.Бугры ЖК "Энфилд" 950 мест 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2 560,3 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СОШ на 825 мест массив </a:t>
                      </a:r>
                    </a:p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Янино-Восточный 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230 000,0 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СОШ на 1000 мест г. Кудрово-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235 090,6 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СОШ на 825 мест г. Сертолово 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227 024,5 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1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100" b="0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Строительство СОШ на 1175 мест г. Мурино - </a:t>
                      </a:r>
                      <a:r>
                        <a:rPr lang="ru-RU" sz="1100" b="1" u="none" strike="noStrike" kern="1200" noProof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230 000,0</a:t>
                      </a:r>
                      <a:endParaRPr lang="ru-RU" sz="1100" b="1" u="none" strike="noStrike" kern="1200" noProof="1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9600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Демография</a:t>
                      </a: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167 786,1 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Выкуп помещения для размещения ДДУ по адресу: пос.Бугры, б-р Воронцовский - </a:t>
                      </a:r>
                      <a:r>
                        <a:rPr lang="ru-RU" sz="1100" b="1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164 082,4</a:t>
                      </a:r>
                      <a:endParaRPr lang="ru-RU" sz="1100" b="1" i="0" u="none" strike="noStrike" noProof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спортивного оборудования и инвентаря для спортивной школы олимпийского резерва - </a:t>
                      </a:r>
                      <a:r>
                        <a:rPr lang="ru-RU" sz="1100" b="1" u="none" strike="noStrike" noProof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3 703,7</a:t>
                      </a:r>
                      <a:endParaRPr lang="ru-RU" sz="1100" b="1" i="0" u="none" strike="noStrike" noProof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3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Итого</a:t>
                      </a: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1 486 153,9 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328" marR="7328" marT="73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884368" y="548680"/>
            <a:ext cx="942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noProof="1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тыс.руб.</a:t>
            </a:r>
            <a:endParaRPr lang="ru-RU" sz="1400" i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5910" y="189931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ИСПОЛНЕНИЕ УКАЗОВ ПРЕЗИДЕНТА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070728" y="980728"/>
          <a:ext cx="6192688" cy="5527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 descr="pngwing.com(23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836712"/>
            <a:ext cx="2650510" cy="54452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348598" y="2185700"/>
            <a:ext cx="1871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Работники</a:t>
            </a:r>
          </a:p>
          <a:p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учреждений культуры</a:t>
            </a:r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7864" y="3573016"/>
            <a:ext cx="3522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Педагоги учреждений общего образования</a:t>
            </a:r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1748" y="4509120"/>
            <a:ext cx="2598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Педагоги учреждений</a:t>
            </a:r>
          </a:p>
          <a:p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дополнительного образования</a:t>
            </a:r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3857" y="5714092"/>
            <a:ext cx="2318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Педагоги учреждений</a:t>
            </a:r>
          </a:p>
          <a:p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дошкольного  образования</a:t>
            </a:r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931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642910" y="0"/>
            <a:ext cx="8501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ИСПОЛНЕНИЕ МУНИЦИПАЛЬНЫХ ПРОГРАММ </a:t>
            </a:r>
            <a:r>
              <a:rPr lang="ru-RU" sz="2400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Всеволожского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МУНИЦИПАЛЬНОГО РАЙОНА</a:t>
            </a:r>
            <a:endParaRPr lang="ru-RU" sz="24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45" name="Диаграмма 44"/>
          <p:cNvGraphicFramePr/>
          <p:nvPr/>
        </p:nvGraphicFramePr>
        <p:xfrm>
          <a:off x="179512" y="764704"/>
          <a:ext cx="8856984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637" y="1178863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 smtClean="0"/>
              <a:t>Законопослушное поведение участников дорожного движения</a:t>
            </a:r>
            <a:endParaRPr lang="ru-RU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496" y="2494057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 smtClean="0"/>
              <a:t>Развитие дорожной инфраструктуры</a:t>
            </a:r>
            <a:endParaRPr lang="ru-RU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496" y="2854097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 smtClean="0"/>
              <a:t>Поддержка общественных организаций</a:t>
            </a:r>
            <a:endParaRPr lang="ru-RU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496" y="3464069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 smtClean="0"/>
              <a:t>Обеспечение жильем отдельных категорий граждан</a:t>
            </a:r>
            <a:endParaRPr lang="ru-RU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496" y="4150241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 smtClean="0"/>
              <a:t>Стимулирование экономической активности</a:t>
            </a:r>
            <a:endParaRPr lang="ru-RU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5496" y="5445224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 smtClean="0"/>
              <a:t>Управление муниципальными финансами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xmlns="" val="78229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25"/>
          <p:cNvSpPr/>
          <p:nvPr/>
        </p:nvSpPr>
        <p:spPr>
          <a:xfrm>
            <a:off x="4067944" y="2258898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00DA63"/>
          </a:solidFill>
          <a:ln>
            <a:solidFill>
              <a:srgbClr val="00DA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4781754" y="1270736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81754" y="1913678"/>
            <a:ext cx="2857520" cy="357190"/>
          </a:xfrm>
          <a:prstGeom prst="rect">
            <a:avLst/>
          </a:prstGeom>
          <a:solidFill>
            <a:srgbClr val="659A2A"/>
          </a:solidFill>
          <a:ln>
            <a:solidFill>
              <a:srgbClr val="659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данные 4"/>
          <p:cNvSpPr/>
          <p:nvPr/>
        </p:nvSpPr>
        <p:spPr>
          <a:xfrm>
            <a:off x="4067374" y="2270868"/>
            <a:ext cx="3571900" cy="523220"/>
          </a:xfrm>
          <a:prstGeom prst="flowChartInputOutpu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endParaRPr lang="ru-RU" sz="280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libri Ligh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7374" y="2913810"/>
            <a:ext cx="2857520" cy="35719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данные 10"/>
          <p:cNvSpPr/>
          <p:nvPr/>
        </p:nvSpPr>
        <p:spPr>
          <a:xfrm>
            <a:off x="3352994" y="3271000"/>
            <a:ext cx="3571900" cy="642942"/>
          </a:xfrm>
          <a:prstGeom prst="flowChartInputOutpu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914032" y="5952130"/>
            <a:ext cx="2857520" cy="357190"/>
          </a:xfrm>
          <a:prstGeom prst="rect">
            <a:avLst/>
          </a:prstGeom>
          <a:solidFill>
            <a:srgbClr val="851D1F"/>
          </a:solidFill>
          <a:ln>
            <a:solidFill>
              <a:srgbClr val="851D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alibri Light" pitchFamily="34" charset="0"/>
              </a:rPr>
              <a:t>69,4 млн.руб.</a:t>
            </a:r>
            <a:endParaRPr lang="ru-RU" b="1" dirty="0">
              <a:latin typeface="Calibri Light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44314" y="4924097"/>
            <a:ext cx="2857520" cy="357190"/>
          </a:xfrm>
          <a:prstGeom prst="rect">
            <a:avLst/>
          </a:prstGeom>
          <a:solidFill>
            <a:srgbClr val="CC9B00"/>
          </a:solidFill>
          <a:ln>
            <a:solidFill>
              <a:srgbClr val="CC9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352994" y="3913942"/>
            <a:ext cx="2857520" cy="357190"/>
          </a:xfrm>
          <a:prstGeom prst="rect">
            <a:avLst/>
          </a:prstGeom>
          <a:solidFill>
            <a:srgbClr val="007FAC"/>
          </a:solidFill>
          <a:ln>
            <a:solidFill>
              <a:srgbClr val="007F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716016" y="1106741"/>
            <a:ext cx="401759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Развитие дошкольного образования</a:t>
            </a:r>
            <a:endParaRPr lang="ru-RU" sz="2800" b="1" spc="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52056" y="1898147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4 593,6 млн.руб.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3984" y="2905057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5 776,5 млн.руб.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27920" y="3898411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733,9 млн.руб.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59832" y="491802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alibri Light" pitchFamily="34" charset="0"/>
              </a:rPr>
              <a:t>41,9 млн.руб.</a:t>
            </a:r>
            <a:endParaRPr lang="ru-RU" b="1" dirty="0"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5536" y="214291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«СОВРЕМЕННОЕ ОБРАЗОВАНИЕ </a:t>
            </a:r>
            <a:endParaRPr lang="en-US" sz="2000" b="1" dirty="0" smtClean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В В</a:t>
            </a:r>
            <a:r>
              <a:rPr lang="ru-RU" sz="2000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севоложском </a:t>
            </a:r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МУНИЦИПАЛЬНОМ РАЙОНЕ»</a:t>
            </a:r>
          </a:p>
          <a:p>
            <a:pPr algn="ctr"/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11 215,3 МЛН.РУБ.</a:t>
            </a:r>
            <a:endParaRPr lang="ru-RU" sz="20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pic>
        <p:nvPicPr>
          <p:cNvPr id="31" name="Рисунок 30" descr="pngwing.com(25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2852936"/>
            <a:ext cx="3076424" cy="3755586"/>
          </a:xfrm>
          <a:prstGeom prst="rect">
            <a:avLst/>
          </a:prstGeom>
        </p:spPr>
      </p:pic>
      <p:pic>
        <p:nvPicPr>
          <p:cNvPr id="34" name="Рисунок 33" descr="pngwing.com(28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8" y="764704"/>
            <a:ext cx="3635896" cy="3635896"/>
          </a:xfrm>
          <a:prstGeom prst="rect">
            <a:avLst/>
          </a:prstGeom>
        </p:spPr>
      </p:pic>
      <p:pic>
        <p:nvPicPr>
          <p:cNvPr id="35" name="Рисунок 34" descr="pngwing.com(29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115172"/>
            <a:ext cx="1429210" cy="227687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067944" y="2109752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Calibri Light" pitchFamily="34" charset="0"/>
              </a:rPr>
              <a:t>Развитие общего образования</a:t>
            </a:r>
            <a:endParaRPr lang="ru-RU" sz="2800" b="1" spc="5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Calibri Light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9249" y="3161416"/>
            <a:ext cx="4536504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500" b="1" spc="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Развитие дополнительного образования</a:t>
            </a:r>
            <a:endParaRPr lang="ru-RU" sz="2500" b="1" spc="5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alibri Light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637309" y="4283600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99792" y="4125976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itchFamily="34" charset="0"/>
              </a:rPr>
              <a:t>Организация отдыха детей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1917229" y="5301237"/>
            <a:ext cx="3571900" cy="642942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000" y="0"/>
                </a:lnTo>
                <a:lnTo>
                  <a:pt x="10000" y="0"/>
                </a:lnTo>
                <a:lnTo>
                  <a:pt x="8000" y="10000"/>
                </a:lnTo>
                <a:lnTo>
                  <a:pt x="0" y="1000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907704" y="5152091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2157249" lon="18173747" rev="19083646"/>
              </a:camera>
              <a:lightRig rig="threePt" dir="t"/>
            </a:scene3d>
          </a:bodyPr>
          <a:lstStyle/>
          <a:p>
            <a:pPr algn="ctr"/>
            <a:r>
              <a:rPr lang="ru-RU" sz="2800" b="1" spc="50" dirty="0" smtClean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Calibri Light" pitchFamily="34" charset="0"/>
              </a:rPr>
              <a:t>Прочие расходы в области образования</a:t>
            </a:r>
            <a:endParaRPr lang="ru-RU" sz="2800" b="1" spc="50" dirty="0">
              <a:ln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85000"/>
                </a:schemeClr>
              </a:solidFill>
              <a:latin typeface="Calibri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pngwing.com(4).pn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928589">
            <a:off x="6072199" y="-104166"/>
            <a:ext cx="3734104" cy="391262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11560" y="142852"/>
            <a:ext cx="80216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anose="02020603050405020304" pitchFamily="18" charset="0"/>
              </a:rPr>
              <a:t>МП «Развитие физической культуры и спорта 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anose="02020603050405020304" pitchFamily="18" charset="0"/>
              </a:rPr>
              <a:t>386,6 млн. руб.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051719" y="1412776"/>
          <a:ext cx="5184577" cy="4968552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{AF606853-7671-496A-8E4F-DF71F8EC918B}</a:tableStyleId>
              </a:tblPr>
              <a:tblGrid>
                <a:gridCol w="4422138"/>
                <a:gridCol w="762439"/>
              </a:tblGrid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ru-RU" sz="1400" b="0" u="none" strike="noStrike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Направление </a:t>
                      </a:r>
                      <a:r>
                        <a:rPr lang="ru-RU" sz="1400" b="0" u="none" strike="noStrike" cap="none" spc="50" baseline="0" dirty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</a:rPr>
                        <a:t>расходов</a:t>
                      </a:r>
                      <a:endParaRPr lang="ru-RU" sz="1400" b="0" i="0" u="none" strike="noStrike" cap="none" spc="50" baseline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0" u="none" strike="noStrike" kern="120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1400" b="0" u="none" strike="noStrike" kern="1200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млн. р.</a:t>
                      </a:r>
                      <a:endParaRPr lang="ru-RU" sz="1400" b="0" u="none" strike="noStrike" kern="1200" cap="none" spc="50" baseline="0" dirty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920495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Организация и проведение спортивных мероприятий, участие команд района в областных и других мероприятиях, разработка стратегии, концепции развития физической культуры и спорта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16,0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938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Финансовое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обеспечение </a:t>
                      </a:r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деятельности МАУ "Всеволожский центр физической культуры и спорта"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24,0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587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Финансовое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обеспечение </a:t>
                      </a:r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деятельности спортивной школы олимпийского резерва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162,3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587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Укрепление МТБ учреждений физической культуры и спорта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12,8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982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Ремонт спортивной школы олимпийского резерва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5,2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96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Строительство </a:t>
                      </a:r>
                      <a:r>
                        <a:rPr lang="ru-RU" sz="1400" b="1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ФОК </a:t>
                      </a:r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г. Всеволожск 4 Линия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160,0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495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Обеспечение уровня финансирования организаций, осуществляющих спортивную подготовку в соответствии с требованиями федеральных стандартов спортивной подготовки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3,7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197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Реализация образовательных программ дополнительного образования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8122" marT="8122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cap="none" spc="0" dirty="0">
                          <a:ln>
                            <a:noFill/>
                          </a:ln>
                          <a:effectLst/>
                        </a:rPr>
                        <a:t>2,6  </a:t>
                      </a:r>
                      <a:endParaRPr lang="ru-RU" sz="14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kern="120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u="none" strike="noStrike" kern="1200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kern="1200" cap="none" spc="50" baseline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386,6 </a:t>
                      </a:r>
                      <a:r>
                        <a:rPr lang="ru-RU" sz="1400" b="0" u="none" strike="noStrike" kern="1200" cap="none" spc="0" dirty="0" smtClean="0">
                          <a:ln w="18415" cmpd="sng">
                            <a:solidFill>
                              <a:srgbClr val="FFFFFF"/>
                            </a:solidFill>
                            <a:prstDash val="solid"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 rotWithShape="0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8122" marR="8122" marT="812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19" name="Рисунок 18" descr="pngwing.com(3)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80528" y="3717032"/>
            <a:ext cx="2539991" cy="325556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0614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0" y="129449"/>
            <a:ext cx="8925006" cy="1214446"/>
          </a:xfrm>
          <a:prstGeom prst="flowChartProcess">
            <a:avLst/>
          </a:prstGeom>
          <a:noFill/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44600">
              <a:spcBef>
                <a:spcPct val="0"/>
              </a:spcBef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«Забота» во Всеволожском</a:t>
            </a:r>
            <a:r>
              <a:rPr lang="ru-RU" sz="2800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муниципальном районе </a:t>
            </a:r>
          </a:p>
          <a:p>
            <a:pPr algn="ctr" defTabSz="1244600">
              <a:spcBef>
                <a:spcPct val="0"/>
              </a:spcBef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 174,3 млн. руб.</a:t>
            </a:r>
          </a:p>
          <a:p>
            <a:pPr algn="ctr"/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39552" y="1412776"/>
          <a:ext cx="4680520" cy="4981976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3591540"/>
                <a:gridCol w="1088980"/>
              </a:tblGrid>
              <a:tr h="26328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/>
                        <a:t>направление расходов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/>
                        <a:t>сумма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4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Доплаты к пенсиям муниципальных служащих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42,6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70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Осуществление отдельных государственных полномочий Ленинградской области </a:t>
                      </a:r>
                      <a:r>
                        <a:rPr lang="ru-RU" sz="12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по социальной </a:t>
                      </a:r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поддержке детей-сирот и детей, оставшихся без попечения родителей за счет средств областного бюджета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124,0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837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Меры социальной поддержки, предоставляемые детям - сиротам, детям, оставшимся без попечения родителей, за счет средств местного бюджета (оплата услуг банка)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Выплаты почетным гражданам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4,8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97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Повышение уровня жизни семей с несовершеннолетними детьми, пожилых людей, инвалидов и граждан, попавших в трудную жизненную ситуацию, создание условий для поддержания стабильного качества жизни граждан Всеволожского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atin typeface="Arial" pitchFamily="34" charset="0"/>
                          <a:cs typeface="Arial" pitchFamily="34" charset="0"/>
                        </a:rPr>
                        <a:t>2,8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/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2000" marR="9525" marT="9525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/>
                        <a:t>174,3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Рисунок 11" descr="pngwing.com(5).png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5580112" y="836712"/>
            <a:ext cx="3456384" cy="5705872"/>
          </a:xfrm>
          <a:prstGeom prst="rect">
            <a:avLst/>
          </a:prstGeom>
          <a:effectLst>
            <a:glow rad="101600">
              <a:srgbClr val="FF9999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xmlns="" val="3225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pngwing.com(7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92696"/>
            <a:ext cx="4392488" cy="5976664"/>
          </a:xfrm>
          <a:prstGeom prst="rect">
            <a:avLst/>
          </a:prstGeom>
        </p:spPr>
      </p:pic>
      <p:pic>
        <p:nvPicPr>
          <p:cNvPr id="12" name="Рисунок 11" descr="pngwing.com(6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628800"/>
            <a:ext cx="3633194" cy="38065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3900" y="140427"/>
            <a:ext cx="597666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«КУЛЬТУРА» в 2020 году 145,9 млн. руб.</a:t>
            </a:r>
          </a:p>
          <a:p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79512" y="764704"/>
            <a:ext cx="8784976" cy="5760640"/>
            <a:chOff x="179512" y="764704"/>
            <a:chExt cx="8784976" cy="5760640"/>
          </a:xfrm>
        </p:grpSpPr>
        <p:sp>
          <p:nvSpPr>
            <p:cNvPr id="15" name="Полилиния 14"/>
            <p:cNvSpPr/>
            <p:nvPr/>
          </p:nvSpPr>
          <p:spPr>
            <a:xfrm>
              <a:off x="5076057" y="764704"/>
              <a:ext cx="3888431" cy="748447"/>
            </a:xfrm>
            <a:custGeom>
              <a:avLst/>
              <a:gdLst>
                <a:gd name="connsiteX0" fmla="*/ 0 w 5184575"/>
                <a:gd name="connsiteY0" fmla="*/ 105159 h 630944"/>
                <a:gd name="connsiteX1" fmla="*/ 30800 w 5184575"/>
                <a:gd name="connsiteY1" fmla="*/ 30800 h 630944"/>
                <a:gd name="connsiteX2" fmla="*/ 105159 w 5184575"/>
                <a:gd name="connsiteY2" fmla="*/ 0 h 630944"/>
                <a:gd name="connsiteX3" fmla="*/ 5079416 w 5184575"/>
                <a:gd name="connsiteY3" fmla="*/ 0 h 630944"/>
                <a:gd name="connsiteX4" fmla="*/ 5153775 w 5184575"/>
                <a:gd name="connsiteY4" fmla="*/ 30800 h 630944"/>
                <a:gd name="connsiteX5" fmla="*/ 5184575 w 5184575"/>
                <a:gd name="connsiteY5" fmla="*/ 105159 h 630944"/>
                <a:gd name="connsiteX6" fmla="*/ 5184575 w 5184575"/>
                <a:gd name="connsiteY6" fmla="*/ 525785 h 630944"/>
                <a:gd name="connsiteX7" fmla="*/ 5153775 w 5184575"/>
                <a:gd name="connsiteY7" fmla="*/ 600144 h 630944"/>
                <a:gd name="connsiteX8" fmla="*/ 5079416 w 5184575"/>
                <a:gd name="connsiteY8" fmla="*/ 630944 h 630944"/>
                <a:gd name="connsiteX9" fmla="*/ 105159 w 5184575"/>
                <a:gd name="connsiteY9" fmla="*/ 630944 h 630944"/>
                <a:gd name="connsiteX10" fmla="*/ 30800 w 5184575"/>
                <a:gd name="connsiteY10" fmla="*/ 600144 h 630944"/>
                <a:gd name="connsiteX11" fmla="*/ 0 w 5184575"/>
                <a:gd name="connsiteY11" fmla="*/ 525785 h 630944"/>
                <a:gd name="connsiteX12" fmla="*/ 0 w 5184575"/>
                <a:gd name="connsiteY12" fmla="*/ 105159 h 63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630944">
                  <a:moveTo>
                    <a:pt x="0" y="105159"/>
                  </a:moveTo>
                  <a:cubicBezTo>
                    <a:pt x="0" y="77269"/>
                    <a:pt x="11079" y="50521"/>
                    <a:pt x="30800" y="30800"/>
                  </a:cubicBezTo>
                  <a:cubicBezTo>
                    <a:pt x="50521" y="11079"/>
                    <a:pt x="77269" y="0"/>
                    <a:pt x="105159" y="0"/>
                  </a:cubicBezTo>
                  <a:lnTo>
                    <a:pt x="5079416" y="0"/>
                  </a:lnTo>
                  <a:cubicBezTo>
                    <a:pt x="5107306" y="0"/>
                    <a:pt x="5134054" y="11079"/>
                    <a:pt x="5153775" y="30800"/>
                  </a:cubicBezTo>
                  <a:cubicBezTo>
                    <a:pt x="5173496" y="50521"/>
                    <a:pt x="5184575" y="77269"/>
                    <a:pt x="5184575" y="105159"/>
                  </a:cubicBezTo>
                  <a:lnTo>
                    <a:pt x="5184575" y="525785"/>
                  </a:lnTo>
                  <a:cubicBezTo>
                    <a:pt x="5184575" y="553675"/>
                    <a:pt x="5173496" y="580423"/>
                    <a:pt x="5153775" y="600144"/>
                  </a:cubicBezTo>
                  <a:cubicBezTo>
                    <a:pt x="5134054" y="619865"/>
                    <a:pt x="5107306" y="630944"/>
                    <a:pt x="5079416" y="630944"/>
                  </a:cubicBezTo>
                  <a:lnTo>
                    <a:pt x="105159" y="630944"/>
                  </a:lnTo>
                  <a:cubicBezTo>
                    <a:pt x="77269" y="630944"/>
                    <a:pt x="50521" y="619865"/>
                    <a:pt x="30800" y="600144"/>
                  </a:cubicBezTo>
                  <a:cubicBezTo>
                    <a:pt x="11079" y="580423"/>
                    <a:pt x="0" y="553675"/>
                    <a:pt x="0" y="525785"/>
                  </a:cubicBezTo>
                  <a:lnTo>
                    <a:pt x="0" y="105159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760" tIns="91760" rIns="91760" bIns="917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baseline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Обеспечение деятельности МКУ «Межпоселенческая библиотека» - 34 млн. руб.</a:t>
              </a:r>
              <a:endParaRPr lang="ru-RU" sz="1600" b="1" kern="1200" baseline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179512" y="1772816"/>
              <a:ext cx="5184575" cy="822349"/>
            </a:xfrm>
            <a:custGeom>
              <a:avLst/>
              <a:gdLst>
                <a:gd name="connsiteX0" fmla="*/ 0 w 5184575"/>
                <a:gd name="connsiteY0" fmla="*/ 155379 h 932253"/>
                <a:gd name="connsiteX1" fmla="*/ 45510 w 5184575"/>
                <a:gd name="connsiteY1" fmla="*/ 45509 h 932253"/>
                <a:gd name="connsiteX2" fmla="*/ 155380 w 5184575"/>
                <a:gd name="connsiteY2" fmla="*/ 0 h 932253"/>
                <a:gd name="connsiteX3" fmla="*/ 5029196 w 5184575"/>
                <a:gd name="connsiteY3" fmla="*/ 0 h 932253"/>
                <a:gd name="connsiteX4" fmla="*/ 5139066 w 5184575"/>
                <a:gd name="connsiteY4" fmla="*/ 45510 h 932253"/>
                <a:gd name="connsiteX5" fmla="*/ 5184575 w 5184575"/>
                <a:gd name="connsiteY5" fmla="*/ 155380 h 932253"/>
                <a:gd name="connsiteX6" fmla="*/ 5184575 w 5184575"/>
                <a:gd name="connsiteY6" fmla="*/ 776874 h 932253"/>
                <a:gd name="connsiteX7" fmla="*/ 5139066 w 5184575"/>
                <a:gd name="connsiteY7" fmla="*/ 886744 h 932253"/>
                <a:gd name="connsiteX8" fmla="*/ 5029196 w 5184575"/>
                <a:gd name="connsiteY8" fmla="*/ 932253 h 932253"/>
                <a:gd name="connsiteX9" fmla="*/ 155379 w 5184575"/>
                <a:gd name="connsiteY9" fmla="*/ 932253 h 932253"/>
                <a:gd name="connsiteX10" fmla="*/ 45509 w 5184575"/>
                <a:gd name="connsiteY10" fmla="*/ 886743 h 932253"/>
                <a:gd name="connsiteX11" fmla="*/ 0 w 5184575"/>
                <a:gd name="connsiteY11" fmla="*/ 776873 h 932253"/>
                <a:gd name="connsiteX12" fmla="*/ 0 w 5184575"/>
                <a:gd name="connsiteY12" fmla="*/ 155379 h 93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932253">
                  <a:moveTo>
                    <a:pt x="0" y="155379"/>
                  </a:moveTo>
                  <a:cubicBezTo>
                    <a:pt x="0" y="114170"/>
                    <a:pt x="16370" y="74649"/>
                    <a:pt x="45510" y="45509"/>
                  </a:cubicBezTo>
                  <a:cubicBezTo>
                    <a:pt x="74649" y="16370"/>
                    <a:pt x="114171" y="0"/>
                    <a:pt x="155380" y="0"/>
                  </a:cubicBezTo>
                  <a:lnTo>
                    <a:pt x="5029196" y="0"/>
                  </a:lnTo>
                  <a:cubicBezTo>
                    <a:pt x="5070405" y="0"/>
                    <a:pt x="5109926" y="16370"/>
                    <a:pt x="5139066" y="45510"/>
                  </a:cubicBezTo>
                  <a:cubicBezTo>
                    <a:pt x="5168205" y="74649"/>
                    <a:pt x="5184575" y="114171"/>
                    <a:pt x="5184575" y="155380"/>
                  </a:cubicBezTo>
                  <a:lnTo>
                    <a:pt x="5184575" y="776874"/>
                  </a:lnTo>
                  <a:cubicBezTo>
                    <a:pt x="5184575" y="818083"/>
                    <a:pt x="5168205" y="857604"/>
                    <a:pt x="5139066" y="886744"/>
                  </a:cubicBezTo>
                  <a:cubicBezTo>
                    <a:pt x="5109927" y="915883"/>
                    <a:pt x="5070405" y="932253"/>
                    <a:pt x="5029196" y="932253"/>
                  </a:cubicBezTo>
                  <a:lnTo>
                    <a:pt x="155379" y="932253"/>
                  </a:lnTo>
                  <a:cubicBezTo>
                    <a:pt x="114170" y="932253"/>
                    <a:pt x="74649" y="915883"/>
                    <a:pt x="45509" y="886743"/>
                  </a:cubicBezTo>
                  <a:cubicBezTo>
                    <a:pt x="16370" y="857604"/>
                    <a:pt x="0" y="818082"/>
                    <a:pt x="0" y="776873"/>
                  </a:cubicBezTo>
                  <a:lnTo>
                    <a:pt x="0" y="155379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527071"/>
                <a:satOff val="4259"/>
                <a:lumOff val="-5216"/>
                <a:alphaOff val="0"/>
              </a:schemeClr>
            </a:fillRef>
            <a:effectRef idx="0">
              <a:schemeClr val="accent2">
                <a:hueOff val="-2527071"/>
                <a:satOff val="4259"/>
                <a:lumOff val="-52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469" tIns="106469" rIns="106469" bIns="106469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Обеспечение деятельности АМУ "КДЦ"Южный - 56,5 млн. руб.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179512" y="2744926"/>
              <a:ext cx="5184575" cy="779686"/>
            </a:xfrm>
            <a:custGeom>
              <a:avLst/>
              <a:gdLst>
                <a:gd name="connsiteX0" fmla="*/ 0 w 5184575"/>
                <a:gd name="connsiteY0" fmla="*/ 129950 h 779686"/>
                <a:gd name="connsiteX1" fmla="*/ 38062 w 5184575"/>
                <a:gd name="connsiteY1" fmla="*/ 38061 h 779686"/>
                <a:gd name="connsiteX2" fmla="*/ 129951 w 5184575"/>
                <a:gd name="connsiteY2" fmla="*/ 0 h 779686"/>
                <a:gd name="connsiteX3" fmla="*/ 5054625 w 5184575"/>
                <a:gd name="connsiteY3" fmla="*/ 0 h 779686"/>
                <a:gd name="connsiteX4" fmla="*/ 5146514 w 5184575"/>
                <a:gd name="connsiteY4" fmla="*/ 38062 h 779686"/>
                <a:gd name="connsiteX5" fmla="*/ 5184575 w 5184575"/>
                <a:gd name="connsiteY5" fmla="*/ 129951 h 779686"/>
                <a:gd name="connsiteX6" fmla="*/ 5184575 w 5184575"/>
                <a:gd name="connsiteY6" fmla="*/ 649736 h 779686"/>
                <a:gd name="connsiteX7" fmla="*/ 5146513 w 5184575"/>
                <a:gd name="connsiteY7" fmla="*/ 741625 h 779686"/>
                <a:gd name="connsiteX8" fmla="*/ 5054624 w 5184575"/>
                <a:gd name="connsiteY8" fmla="*/ 779686 h 779686"/>
                <a:gd name="connsiteX9" fmla="*/ 129950 w 5184575"/>
                <a:gd name="connsiteY9" fmla="*/ 779686 h 779686"/>
                <a:gd name="connsiteX10" fmla="*/ 38061 w 5184575"/>
                <a:gd name="connsiteY10" fmla="*/ 741624 h 779686"/>
                <a:gd name="connsiteX11" fmla="*/ 0 w 5184575"/>
                <a:gd name="connsiteY11" fmla="*/ 649735 h 779686"/>
                <a:gd name="connsiteX12" fmla="*/ 0 w 5184575"/>
                <a:gd name="connsiteY12" fmla="*/ 129950 h 779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779686">
                  <a:moveTo>
                    <a:pt x="0" y="129950"/>
                  </a:moveTo>
                  <a:cubicBezTo>
                    <a:pt x="0" y="95485"/>
                    <a:pt x="13691" y="62432"/>
                    <a:pt x="38062" y="38061"/>
                  </a:cubicBezTo>
                  <a:cubicBezTo>
                    <a:pt x="62432" y="13691"/>
                    <a:pt x="95486" y="0"/>
                    <a:pt x="129951" y="0"/>
                  </a:cubicBezTo>
                  <a:lnTo>
                    <a:pt x="5054625" y="0"/>
                  </a:lnTo>
                  <a:cubicBezTo>
                    <a:pt x="5089090" y="0"/>
                    <a:pt x="5122143" y="13691"/>
                    <a:pt x="5146514" y="38062"/>
                  </a:cubicBezTo>
                  <a:cubicBezTo>
                    <a:pt x="5170884" y="62432"/>
                    <a:pt x="5184575" y="95486"/>
                    <a:pt x="5184575" y="129951"/>
                  </a:cubicBezTo>
                  <a:lnTo>
                    <a:pt x="5184575" y="649736"/>
                  </a:lnTo>
                  <a:cubicBezTo>
                    <a:pt x="5184575" y="684201"/>
                    <a:pt x="5170884" y="717254"/>
                    <a:pt x="5146513" y="741625"/>
                  </a:cubicBezTo>
                  <a:cubicBezTo>
                    <a:pt x="5122143" y="765995"/>
                    <a:pt x="5089089" y="779686"/>
                    <a:pt x="5054624" y="779686"/>
                  </a:cubicBezTo>
                  <a:lnTo>
                    <a:pt x="129950" y="779686"/>
                  </a:lnTo>
                  <a:cubicBezTo>
                    <a:pt x="95485" y="779686"/>
                    <a:pt x="62432" y="765995"/>
                    <a:pt x="38061" y="741624"/>
                  </a:cubicBezTo>
                  <a:cubicBezTo>
                    <a:pt x="13691" y="717254"/>
                    <a:pt x="0" y="684200"/>
                    <a:pt x="0" y="649735"/>
                  </a:cubicBezTo>
                  <a:lnTo>
                    <a:pt x="0" y="129950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5054142"/>
                <a:satOff val="8519"/>
                <a:lumOff val="-10432"/>
                <a:alphaOff val="0"/>
              </a:schemeClr>
            </a:fillRef>
            <a:effectRef idx="0">
              <a:schemeClr val="accent2">
                <a:hueOff val="-5054142"/>
                <a:satOff val="8519"/>
                <a:lumOff val="-104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021" tIns="99021" rIns="99021" bIns="99021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Проведение районных конкурсов и фестивалей самодеятельного творчества - 24,2 млн. руб.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76057" y="5783254"/>
              <a:ext cx="3816424" cy="742090"/>
            </a:xfrm>
            <a:custGeom>
              <a:avLst/>
              <a:gdLst>
                <a:gd name="connsiteX0" fmla="*/ 0 w 5184575"/>
                <a:gd name="connsiteY0" fmla="*/ 106868 h 641195"/>
                <a:gd name="connsiteX1" fmla="*/ 31301 w 5184575"/>
                <a:gd name="connsiteY1" fmla="*/ 31301 h 641195"/>
                <a:gd name="connsiteX2" fmla="*/ 106868 w 5184575"/>
                <a:gd name="connsiteY2" fmla="*/ 0 h 641195"/>
                <a:gd name="connsiteX3" fmla="*/ 5077707 w 5184575"/>
                <a:gd name="connsiteY3" fmla="*/ 0 h 641195"/>
                <a:gd name="connsiteX4" fmla="*/ 5153274 w 5184575"/>
                <a:gd name="connsiteY4" fmla="*/ 31301 h 641195"/>
                <a:gd name="connsiteX5" fmla="*/ 5184575 w 5184575"/>
                <a:gd name="connsiteY5" fmla="*/ 106868 h 641195"/>
                <a:gd name="connsiteX6" fmla="*/ 5184575 w 5184575"/>
                <a:gd name="connsiteY6" fmla="*/ 534327 h 641195"/>
                <a:gd name="connsiteX7" fmla="*/ 5153274 w 5184575"/>
                <a:gd name="connsiteY7" fmla="*/ 609894 h 641195"/>
                <a:gd name="connsiteX8" fmla="*/ 5077707 w 5184575"/>
                <a:gd name="connsiteY8" fmla="*/ 641195 h 641195"/>
                <a:gd name="connsiteX9" fmla="*/ 106868 w 5184575"/>
                <a:gd name="connsiteY9" fmla="*/ 641195 h 641195"/>
                <a:gd name="connsiteX10" fmla="*/ 31301 w 5184575"/>
                <a:gd name="connsiteY10" fmla="*/ 609894 h 641195"/>
                <a:gd name="connsiteX11" fmla="*/ 0 w 5184575"/>
                <a:gd name="connsiteY11" fmla="*/ 534327 h 641195"/>
                <a:gd name="connsiteX12" fmla="*/ 0 w 5184575"/>
                <a:gd name="connsiteY12" fmla="*/ 106868 h 641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641195">
                  <a:moveTo>
                    <a:pt x="0" y="106868"/>
                  </a:moveTo>
                  <a:cubicBezTo>
                    <a:pt x="0" y="78525"/>
                    <a:pt x="11259" y="51343"/>
                    <a:pt x="31301" y="31301"/>
                  </a:cubicBezTo>
                  <a:cubicBezTo>
                    <a:pt x="51343" y="11259"/>
                    <a:pt x="78525" y="0"/>
                    <a:pt x="106868" y="0"/>
                  </a:cubicBezTo>
                  <a:lnTo>
                    <a:pt x="5077707" y="0"/>
                  </a:lnTo>
                  <a:cubicBezTo>
                    <a:pt x="5106050" y="0"/>
                    <a:pt x="5133232" y="11259"/>
                    <a:pt x="5153274" y="31301"/>
                  </a:cubicBezTo>
                  <a:cubicBezTo>
                    <a:pt x="5173316" y="51343"/>
                    <a:pt x="5184575" y="78525"/>
                    <a:pt x="5184575" y="106868"/>
                  </a:cubicBezTo>
                  <a:lnTo>
                    <a:pt x="5184575" y="534327"/>
                  </a:lnTo>
                  <a:cubicBezTo>
                    <a:pt x="5184575" y="562670"/>
                    <a:pt x="5173316" y="589852"/>
                    <a:pt x="5153274" y="609894"/>
                  </a:cubicBezTo>
                  <a:cubicBezTo>
                    <a:pt x="5133232" y="629936"/>
                    <a:pt x="5106050" y="641195"/>
                    <a:pt x="5077707" y="641195"/>
                  </a:cubicBezTo>
                  <a:lnTo>
                    <a:pt x="106868" y="641195"/>
                  </a:lnTo>
                  <a:cubicBezTo>
                    <a:pt x="78525" y="641195"/>
                    <a:pt x="51343" y="629936"/>
                    <a:pt x="31301" y="609894"/>
                  </a:cubicBezTo>
                  <a:cubicBezTo>
                    <a:pt x="11259" y="589852"/>
                    <a:pt x="0" y="562670"/>
                    <a:pt x="0" y="534327"/>
                  </a:cubicBezTo>
                  <a:lnTo>
                    <a:pt x="0" y="106868"/>
                  </a:lnTo>
                  <a:close/>
                </a:path>
              </a:pathLst>
            </a:cu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581213"/>
                <a:satOff val="12778"/>
                <a:lumOff val="-15647"/>
                <a:alphaOff val="0"/>
              </a:schemeClr>
            </a:fillRef>
            <a:effectRef idx="0">
              <a:schemeClr val="accent2">
                <a:hueOff val="-7581213"/>
                <a:satOff val="12778"/>
                <a:lumOff val="-1564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261" tIns="92261" rIns="92261" bIns="92261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Поддержка учреждений дополнительного образования (ДШИ) - 7,4 млн. руб.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179512" y="3645024"/>
              <a:ext cx="5184575" cy="891320"/>
            </a:xfrm>
            <a:custGeom>
              <a:avLst/>
              <a:gdLst>
                <a:gd name="connsiteX0" fmla="*/ 0 w 5184575"/>
                <a:gd name="connsiteY0" fmla="*/ 148556 h 891320"/>
                <a:gd name="connsiteX1" fmla="*/ 43511 w 5184575"/>
                <a:gd name="connsiteY1" fmla="*/ 43511 h 891320"/>
                <a:gd name="connsiteX2" fmla="*/ 148556 w 5184575"/>
                <a:gd name="connsiteY2" fmla="*/ 0 h 891320"/>
                <a:gd name="connsiteX3" fmla="*/ 5036019 w 5184575"/>
                <a:gd name="connsiteY3" fmla="*/ 0 h 891320"/>
                <a:gd name="connsiteX4" fmla="*/ 5141064 w 5184575"/>
                <a:gd name="connsiteY4" fmla="*/ 43511 h 891320"/>
                <a:gd name="connsiteX5" fmla="*/ 5184575 w 5184575"/>
                <a:gd name="connsiteY5" fmla="*/ 148556 h 891320"/>
                <a:gd name="connsiteX6" fmla="*/ 5184575 w 5184575"/>
                <a:gd name="connsiteY6" fmla="*/ 742764 h 891320"/>
                <a:gd name="connsiteX7" fmla="*/ 5141064 w 5184575"/>
                <a:gd name="connsiteY7" fmla="*/ 847809 h 891320"/>
                <a:gd name="connsiteX8" fmla="*/ 5036019 w 5184575"/>
                <a:gd name="connsiteY8" fmla="*/ 891320 h 891320"/>
                <a:gd name="connsiteX9" fmla="*/ 148556 w 5184575"/>
                <a:gd name="connsiteY9" fmla="*/ 891320 h 891320"/>
                <a:gd name="connsiteX10" fmla="*/ 43511 w 5184575"/>
                <a:gd name="connsiteY10" fmla="*/ 847809 h 891320"/>
                <a:gd name="connsiteX11" fmla="*/ 0 w 5184575"/>
                <a:gd name="connsiteY11" fmla="*/ 742764 h 891320"/>
                <a:gd name="connsiteX12" fmla="*/ 0 w 5184575"/>
                <a:gd name="connsiteY12" fmla="*/ 148556 h 89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891320">
                  <a:moveTo>
                    <a:pt x="0" y="148556"/>
                  </a:moveTo>
                  <a:cubicBezTo>
                    <a:pt x="0" y="109156"/>
                    <a:pt x="15651" y="71371"/>
                    <a:pt x="43511" y="43511"/>
                  </a:cubicBezTo>
                  <a:cubicBezTo>
                    <a:pt x="71371" y="15651"/>
                    <a:pt x="109157" y="0"/>
                    <a:pt x="148556" y="0"/>
                  </a:cubicBezTo>
                  <a:lnTo>
                    <a:pt x="5036019" y="0"/>
                  </a:lnTo>
                  <a:cubicBezTo>
                    <a:pt x="5075419" y="0"/>
                    <a:pt x="5113204" y="15651"/>
                    <a:pt x="5141064" y="43511"/>
                  </a:cubicBezTo>
                  <a:cubicBezTo>
                    <a:pt x="5168924" y="71371"/>
                    <a:pt x="5184575" y="109157"/>
                    <a:pt x="5184575" y="148556"/>
                  </a:cubicBezTo>
                  <a:lnTo>
                    <a:pt x="5184575" y="742764"/>
                  </a:lnTo>
                  <a:cubicBezTo>
                    <a:pt x="5184575" y="782164"/>
                    <a:pt x="5168924" y="819949"/>
                    <a:pt x="5141064" y="847809"/>
                  </a:cubicBezTo>
                  <a:cubicBezTo>
                    <a:pt x="5113204" y="875669"/>
                    <a:pt x="5075419" y="891320"/>
                    <a:pt x="5036019" y="891320"/>
                  </a:cubicBezTo>
                  <a:lnTo>
                    <a:pt x="148556" y="891320"/>
                  </a:lnTo>
                  <a:cubicBezTo>
                    <a:pt x="109156" y="891320"/>
                    <a:pt x="71371" y="875669"/>
                    <a:pt x="43511" y="847809"/>
                  </a:cubicBezTo>
                  <a:cubicBezTo>
                    <a:pt x="15651" y="819949"/>
                    <a:pt x="0" y="782163"/>
                    <a:pt x="0" y="742764"/>
                  </a:cubicBezTo>
                  <a:lnTo>
                    <a:pt x="0" y="148556"/>
                  </a:lnTo>
                  <a:close/>
                </a:path>
              </a:pathLst>
            </a:cu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0108284"/>
                <a:satOff val="17038"/>
                <a:lumOff val="-20863"/>
                <a:alphaOff val="0"/>
              </a:schemeClr>
            </a:fillRef>
            <a:effectRef idx="0">
              <a:schemeClr val="accent2">
                <a:hueOff val="-10108284"/>
                <a:satOff val="17038"/>
                <a:lumOff val="-208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471" tIns="104471" rIns="104471" bIns="104471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Проведение ремонтных работ МОБУ ДОД «Всеволожская детская школа искусств им. М.И. Глинки» - 21,7 млн. руб.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179512" y="4699274"/>
              <a:ext cx="5184575" cy="973439"/>
            </a:xfrm>
            <a:custGeom>
              <a:avLst/>
              <a:gdLst>
                <a:gd name="connsiteX0" fmla="*/ 0 w 5184575"/>
                <a:gd name="connsiteY0" fmla="*/ 162243 h 973439"/>
                <a:gd name="connsiteX1" fmla="*/ 47520 w 5184575"/>
                <a:gd name="connsiteY1" fmla="*/ 47520 h 973439"/>
                <a:gd name="connsiteX2" fmla="*/ 162243 w 5184575"/>
                <a:gd name="connsiteY2" fmla="*/ 0 h 973439"/>
                <a:gd name="connsiteX3" fmla="*/ 5022332 w 5184575"/>
                <a:gd name="connsiteY3" fmla="*/ 0 h 973439"/>
                <a:gd name="connsiteX4" fmla="*/ 5137055 w 5184575"/>
                <a:gd name="connsiteY4" fmla="*/ 47520 h 973439"/>
                <a:gd name="connsiteX5" fmla="*/ 5184575 w 5184575"/>
                <a:gd name="connsiteY5" fmla="*/ 162243 h 973439"/>
                <a:gd name="connsiteX6" fmla="*/ 5184575 w 5184575"/>
                <a:gd name="connsiteY6" fmla="*/ 811196 h 973439"/>
                <a:gd name="connsiteX7" fmla="*/ 5137055 w 5184575"/>
                <a:gd name="connsiteY7" fmla="*/ 925919 h 973439"/>
                <a:gd name="connsiteX8" fmla="*/ 5022332 w 5184575"/>
                <a:gd name="connsiteY8" fmla="*/ 973439 h 973439"/>
                <a:gd name="connsiteX9" fmla="*/ 162243 w 5184575"/>
                <a:gd name="connsiteY9" fmla="*/ 973439 h 973439"/>
                <a:gd name="connsiteX10" fmla="*/ 47520 w 5184575"/>
                <a:gd name="connsiteY10" fmla="*/ 925919 h 973439"/>
                <a:gd name="connsiteX11" fmla="*/ 0 w 5184575"/>
                <a:gd name="connsiteY11" fmla="*/ 811196 h 973439"/>
                <a:gd name="connsiteX12" fmla="*/ 0 w 5184575"/>
                <a:gd name="connsiteY12" fmla="*/ 162243 h 97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84575" h="973439">
                  <a:moveTo>
                    <a:pt x="0" y="162243"/>
                  </a:moveTo>
                  <a:cubicBezTo>
                    <a:pt x="0" y="119213"/>
                    <a:pt x="17094" y="77946"/>
                    <a:pt x="47520" y="47520"/>
                  </a:cubicBezTo>
                  <a:cubicBezTo>
                    <a:pt x="77947" y="17094"/>
                    <a:pt x="119214" y="0"/>
                    <a:pt x="162243" y="0"/>
                  </a:cubicBezTo>
                  <a:lnTo>
                    <a:pt x="5022332" y="0"/>
                  </a:lnTo>
                  <a:cubicBezTo>
                    <a:pt x="5065362" y="0"/>
                    <a:pt x="5106629" y="17094"/>
                    <a:pt x="5137055" y="47520"/>
                  </a:cubicBezTo>
                  <a:cubicBezTo>
                    <a:pt x="5167481" y="77947"/>
                    <a:pt x="5184575" y="119214"/>
                    <a:pt x="5184575" y="162243"/>
                  </a:cubicBezTo>
                  <a:lnTo>
                    <a:pt x="5184575" y="811196"/>
                  </a:lnTo>
                  <a:cubicBezTo>
                    <a:pt x="5184575" y="854226"/>
                    <a:pt x="5167482" y="895493"/>
                    <a:pt x="5137055" y="925919"/>
                  </a:cubicBezTo>
                  <a:cubicBezTo>
                    <a:pt x="5106629" y="956345"/>
                    <a:pt x="5065361" y="973439"/>
                    <a:pt x="5022332" y="973439"/>
                  </a:cubicBezTo>
                  <a:lnTo>
                    <a:pt x="162243" y="973439"/>
                  </a:lnTo>
                  <a:cubicBezTo>
                    <a:pt x="119213" y="973439"/>
                    <a:pt x="77946" y="956346"/>
                    <a:pt x="47520" y="925919"/>
                  </a:cubicBezTo>
                  <a:cubicBezTo>
                    <a:pt x="17094" y="895492"/>
                    <a:pt x="0" y="854225"/>
                    <a:pt x="0" y="811196"/>
                  </a:cubicBezTo>
                  <a:lnTo>
                    <a:pt x="0" y="16224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2635355"/>
                <a:satOff val="21297"/>
                <a:lumOff val="-2607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8479" tIns="108479" rIns="108479" bIns="108479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Реконструкция помещений здания Дома офицеров для размещения МОБУ ДОД «Сертоловская детская школа искусств» - 2,1 млн.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67859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Sergei\Downloads\pngwing.com(9)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580112" y="1628800"/>
            <a:ext cx="2952328" cy="1968022"/>
          </a:xfrm>
          <a:prstGeom prst="rect">
            <a:avLst/>
          </a:prstGeom>
          <a:noFill/>
        </p:spPr>
      </p:pic>
      <p:pic>
        <p:nvPicPr>
          <p:cNvPr id="17" name="Рисунок 16" descr="pngwing.com(8).pn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48064" y="3521160"/>
            <a:ext cx="3786438" cy="31482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907704" y="152927"/>
            <a:ext cx="5256584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1244600">
              <a:spcBef>
                <a:spcPct val="0"/>
              </a:spcBef>
              <a:spcAft>
                <a:spcPts val="0"/>
              </a:spcAft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«Молодёжная политика»</a:t>
            </a:r>
          </a:p>
          <a:p>
            <a:pPr lvl="0" algn="ctr" defTabSz="1244600">
              <a:spcBef>
                <a:spcPct val="0"/>
              </a:spcBef>
              <a:spcAft>
                <a:spcPts val="0"/>
              </a:spcAft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114,9 млн. руб.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179512" y="1268760"/>
          <a:ext cx="4680520" cy="5144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169" name="Picture 1" descr="C:\Users\Sergei\Downloads\pngwing.com(7)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32040" y="692696"/>
            <a:ext cx="4065215" cy="32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8007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4540" y="116632"/>
            <a:ext cx="7572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«Обеспечение жильем отдельных категорий граждан» </a:t>
            </a:r>
          </a:p>
          <a:p>
            <a:pPr lvl="0" algn="ctr"/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56,0 млн. руб.</a:t>
            </a:r>
            <a:endParaRPr lang="ru-RU" sz="24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6" name="AutoShape 2" descr="https://ae01.alicdn.com/kf/HTB1cnLFdPoIL1JjSZFyq6zFBpXaI/Payment-Link-for-Additional-Co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56176" y="3789040"/>
            <a:ext cx="2836653" cy="27363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Предоставление единовременной выплаты на кап. ремонт жилых домов</a:t>
            </a:r>
            <a:endParaRPr lang="ru-RU" sz="1600" b="1" dirty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0,3 </a:t>
            </a:r>
            <a:r>
              <a:rPr lang="ru-RU" sz="1600" b="1" dirty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млн. руб.:</a:t>
            </a:r>
          </a:p>
          <a:p>
            <a:pPr lvl="0" algn="ctr">
              <a:spcAft>
                <a:spcPts val="0"/>
              </a:spcAft>
            </a:pPr>
            <a:endParaRPr lang="ru-RU" sz="1600" b="1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  <a:buFont typeface="Wingdings" pitchFamily="2" charset="2"/>
              <a:buChar char="§"/>
            </a:pPr>
            <a:r>
              <a:rPr lang="ru-RU" sz="1400" b="1" dirty="0"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отремонтирован 1 индивидуальный жилой дом ветерану </a:t>
            </a:r>
            <a:r>
              <a:rPr lang="ru-RU" sz="1400" b="1" dirty="0"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Великой отечественной войны</a:t>
            </a: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611560" y="4653136"/>
            <a:ext cx="5256584" cy="1872208"/>
          </a:xfrm>
          <a:prstGeom prst="flowChartProcess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bg2">
                  <a:lumMod val="75000"/>
                </a:schemeClr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Обеспечение жильем, оказание содействия для приобретения жилья отдельными категориями граждан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4,6 млн. руб.:</a:t>
            </a: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 2 ветеранам ВОВ выплаты на приобретения жилья</a:t>
            </a:r>
          </a:p>
          <a:p>
            <a:pPr lvl="0" algn="ctr">
              <a:spcAft>
                <a:spcPts val="0"/>
              </a:spcAft>
            </a:pPr>
            <a:endParaRPr lang="ru-RU" sz="1400" b="1" dirty="0" smtClean="0"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400" b="1" dirty="0" smtClean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                                      </a:t>
            </a:r>
          </a:p>
          <a:p>
            <a:pPr lvl="0" algn="ctr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>
              <a:spcAft>
                <a:spcPts val="0"/>
              </a:spcAft>
              <a:buFont typeface="Wingdings" pitchFamily="2" charset="2"/>
              <a:buChar char="§"/>
            </a:pPr>
            <a:endParaRPr lang="ru-RU" sz="1600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6156176" y="1628800"/>
            <a:ext cx="2808312" cy="1944216"/>
          </a:xfrm>
          <a:prstGeom prst="flowChartProcess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Обеспечение жильем 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детей-сирот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  <a:cs typeface="Times New Roman" pitchFamily="18" charset="0"/>
              </a:rPr>
              <a:t>51,1 млн. руб.:</a:t>
            </a:r>
          </a:p>
          <a:p>
            <a:pPr lvl="0" algn="ctr">
              <a:spcAft>
                <a:spcPts val="0"/>
              </a:spcAft>
            </a:pPr>
            <a:endParaRPr lang="ru-RU" sz="1600" b="1" dirty="0" smtClean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  <a:p>
            <a:pPr lvl="0" algn="ctr">
              <a:spcAft>
                <a:spcPts val="0"/>
              </a:spcAft>
              <a:buFont typeface="Wingdings" pitchFamily="2" charset="2"/>
              <a:buChar char="§"/>
            </a:pPr>
            <a:r>
              <a:rPr lang="ru-RU" sz="1400" b="1" dirty="0" smtClean="0">
                <a:solidFill>
                  <a:srgbClr val="92D050"/>
                </a:solidFill>
                <a:latin typeface="Arial Narrow" pitchFamily="34" charset="0"/>
                <a:cs typeface="Times New Roman" pitchFamily="18" charset="0"/>
              </a:rPr>
              <a:t> приобретено 16 квартир</a:t>
            </a:r>
            <a:endParaRPr lang="ru-RU" sz="1400" b="1" dirty="0">
              <a:solidFill>
                <a:srgbClr val="92D050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10" name="Рисунок 9" descr="pngwing.com(16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37051"/>
            <a:ext cx="4396346" cy="36440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9122" y="246227"/>
            <a:ext cx="7929618" cy="37446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1244600">
              <a:lnSpc>
                <a:spcPts val="2160"/>
              </a:lnSpc>
              <a:spcBef>
                <a:spcPct val="0"/>
              </a:spcBef>
            </a:pP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«БЕЗОПАСНОСТЬ» 27,7 МЛН. РУБ.</a:t>
            </a:r>
            <a:endParaRPr lang="ru-RU" sz="25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95536" y="3356992"/>
            <a:ext cx="8136904" cy="77727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192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   Вырубка аварийных деревьев </a:t>
            </a:r>
          </a:p>
          <a:p>
            <a:pPr lvl="0" algn="ctr">
              <a:lnSpc>
                <a:spcPts val="192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5,0 </a:t>
            </a:r>
            <a:r>
              <a:rPr lang="ru-RU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млн. руб</a:t>
            </a:r>
            <a:r>
              <a:rPr lang="ru-RU" b="1" dirty="0" smtClean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67544" y="1786839"/>
            <a:ext cx="8136904" cy="70605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Содержание МКУ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«ОБИП» </a:t>
            </a:r>
          </a:p>
          <a:p>
            <a:pPr lvl="0" algn="ctr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22,4 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млн.руб.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95536" y="5003197"/>
            <a:ext cx="8136904" cy="65805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Оборудование подвижных спасательных постов на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   берегу Ладожского озера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0,</a:t>
            </a:r>
            <a:r>
              <a:rPr lang="en-US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3</a:t>
            </a:r>
            <a:r>
              <a:rPr lang="ru-RU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млн.руб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9218" name="Picture 2" descr="C:\Users\Sergei\Downloads\pngwing.com(17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36912"/>
            <a:ext cx="2955586" cy="2077666"/>
          </a:xfrm>
          <a:prstGeom prst="rect">
            <a:avLst/>
          </a:prstGeom>
          <a:noFill/>
        </p:spPr>
      </p:pic>
      <p:pic>
        <p:nvPicPr>
          <p:cNvPr id="9221" name="Picture 5" descr="C:\Users\Sergei\Downloads\pngwing.com(19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4365104"/>
            <a:ext cx="1916832" cy="1916832"/>
          </a:xfrm>
          <a:prstGeom prst="rect">
            <a:avLst/>
          </a:prstGeom>
          <a:noFill/>
        </p:spPr>
      </p:pic>
      <p:pic>
        <p:nvPicPr>
          <p:cNvPr id="9222" name="Picture 6" descr="C:\Users\Sergei\Downloads\pngwing.com(20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849" y="764704"/>
            <a:ext cx="1818903" cy="181890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128478" y="5359272"/>
            <a:ext cx="1167476" cy="258793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36572" y="3731515"/>
            <a:ext cx="1227134" cy="273550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877798" y="2160222"/>
            <a:ext cx="1306677" cy="273550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7898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547664" y="188640"/>
            <a:ext cx="6696744" cy="864096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«Поддержка общественных организаций»</a:t>
            </a:r>
            <a:endParaRPr lang="ru-RU" sz="32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755576" y="1844824"/>
          <a:ext cx="7704856" cy="21996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581663"/>
                <a:gridCol w="212319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Сумма (млн. руб.)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Оказание финансовой помощи некоммерческим, социально-ориентированным организациям за счет средств областного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3,9</a:t>
                      </a:r>
                      <a:endParaRPr lang="ru-RU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Оказание финансовой помощи некоммерческим, социально-ориентированным организациям за счет средств местного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11,6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8771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89843" y="188640"/>
            <a:ext cx="6552728" cy="100811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«Стимулирование экономической 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активности» 121,1 </a:t>
            </a:r>
            <a:r>
              <a:rPr lang="ru-RU" sz="24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млн. руб.</a:t>
            </a:r>
          </a:p>
        </p:txBody>
      </p:sp>
      <p:graphicFrame>
        <p:nvGraphicFramePr>
          <p:cNvPr id="17" name="Схема 16"/>
          <p:cNvGraphicFramePr/>
          <p:nvPr/>
        </p:nvGraphicFramePr>
        <p:xfrm>
          <a:off x="251520" y="1036960"/>
          <a:ext cx="8712968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808640" y="1833824"/>
            <a:ext cx="432048" cy="33159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693984" y="1355839"/>
            <a:ext cx="370197" cy="337307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24128" y="3331028"/>
            <a:ext cx="405367" cy="305647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287056" y="5012305"/>
            <a:ext cx="432048" cy="328394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446206" y="5446726"/>
            <a:ext cx="371789" cy="326052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527416" y="5824180"/>
            <a:ext cx="360040" cy="335460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51192" y="3645025"/>
            <a:ext cx="243502" cy="20235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325625" y="3850999"/>
            <a:ext cx="316050" cy="220669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014104" y="4429546"/>
            <a:ext cx="207640" cy="19344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733664" y="4627162"/>
            <a:ext cx="207640" cy="19344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026080" y="4218546"/>
            <a:ext cx="207640" cy="19344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242376" y="2914896"/>
            <a:ext cx="207640" cy="19344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430559" y="2553184"/>
            <a:ext cx="229697" cy="19001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303434" y="2348880"/>
            <a:ext cx="207640" cy="193446"/>
          </a:xfrm>
          <a:prstGeom prst="rect">
            <a:avLst/>
          </a:prstGeom>
          <a:solidFill>
            <a:schemeClr val="accent1">
              <a:alpha val="59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Прямая соединительная линия 45"/>
          <p:cNvCxnSpPr/>
          <p:nvPr/>
        </p:nvCxnSpPr>
        <p:spPr>
          <a:xfrm>
            <a:off x="5220072" y="6021288"/>
            <a:ext cx="3240360" cy="1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2" name="AutoShape 2" descr="ÐÐ°ÑÑÐ¸Ð½ÐºÐ¸ Ð¿Ð¾ Ð·Ð°Ð¿ÑÐ¾ÑÑ ÑÐ¿ÑÐ°Ð²Ð»ÐµÐ½Ð¸Ðµ ÑÐ¸Ð½Ð°Ð½ÑÐ°Ð¼Ð¸ Ð² Ð¼ÑÐ½Ð¸ÑÐ¸Ð¿Ð°Ð»ÑÐ½Ð¾Ð¼ ÑÐ°Ð¹Ð¾Ð½Ðµ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9632" y="160338"/>
            <a:ext cx="7488832" cy="911208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МП «УПРАВЛЕНИЕ ФИНАНСАМИ» </a:t>
            </a:r>
            <a:r>
              <a:rPr lang="ru-RU" sz="20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</a:t>
            </a:r>
            <a:r>
              <a:rPr lang="ru-RU" b="1" cap="all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севоложского </a:t>
            </a:r>
            <a:r>
              <a:rPr lang="ru-RU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МУНИЦИПАЛЬНОГО РАЙОНА»  833,3 МЛН. РУБ.</a:t>
            </a:r>
            <a:endParaRPr lang="ru-RU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0336" y="1429003"/>
            <a:ext cx="5623793" cy="911208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устойчивости бюджетов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Всеволожского 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0335" y="2763106"/>
            <a:ext cx="4199657" cy="1650607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дотаций городским и сельским поселениям на выравнивание бюджетной обеспеченности</a:t>
            </a:r>
          </a:p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363,8 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1548" y="5660549"/>
            <a:ext cx="3071639" cy="728646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бюджета </a:t>
            </a: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Всеволожского муниципального района 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85,0 </a:t>
            </a:r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3568" y="4653136"/>
            <a:ext cx="3071639" cy="821077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областного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</a:t>
            </a:r>
          </a:p>
          <a:p>
            <a:pPr algn="ctr"/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278,8</a:t>
            </a:r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28184" y="1412776"/>
            <a:ext cx="2668015" cy="1711965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48064" y="3453866"/>
            <a:ext cx="3742082" cy="1810786"/>
          </a:xfrm>
          <a:prstGeom prst="roundRect">
            <a:avLst/>
          </a:prstGeom>
          <a:solidFill>
            <a:srgbClr val="82C2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мер по обеспечению сбалансированности бюджета</a:t>
            </a:r>
          </a:p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469,5 млн.руб.</a:t>
            </a:r>
          </a:p>
          <a:p>
            <a:pPr lvl="0" algn="ctr"/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419872" y="1071546"/>
            <a:ext cx="0" cy="34123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112233" y="2340211"/>
            <a:ext cx="0" cy="15268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636610" y="2492896"/>
            <a:ext cx="147562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13" idx="0"/>
          </p:cNvCxnSpPr>
          <p:nvPr/>
        </p:nvCxnSpPr>
        <p:spPr>
          <a:xfrm flipH="1" flipV="1">
            <a:off x="1635334" y="2492896"/>
            <a:ext cx="1276" cy="27021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7596336" y="3140968"/>
            <a:ext cx="0" cy="28803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13" idx="2"/>
          </p:cNvCxnSpPr>
          <p:nvPr/>
        </p:nvCxnSpPr>
        <p:spPr>
          <a:xfrm flipH="1">
            <a:off x="1635334" y="4413713"/>
            <a:ext cx="1276" cy="9540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300335" y="4509120"/>
            <a:ext cx="1335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301732" y="4509120"/>
            <a:ext cx="0" cy="1512168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15" idx="1"/>
          </p:cNvCxnSpPr>
          <p:nvPr/>
        </p:nvCxnSpPr>
        <p:spPr>
          <a:xfrm flipH="1" flipV="1">
            <a:off x="300335" y="6021288"/>
            <a:ext cx="441213" cy="3584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16" idx="1"/>
          </p:cNvCxnSpPr>
          <p:nvPr/>
        </p:nvCxnSpPr>
        <p:spPr>
          <a:xfrm flipH="1">
            <a:off x="242355" y="5063675"/>
            <a:ext cx="441213" cy="5317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4716016" y="2348880"/>
            <a:ext cx="1486376" cy="377067"/>
          </a:xfrm>
          <a:prstGeom prst="bentConnector3">
            <a:avLst>
              <a:gd name="adj1" fmla="val -492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 descr="pngwing.com(24).pn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62958" y="5301208"/>
            <a:ext cx="1445146" cy="1445146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 descr="pngwing.com(24).pn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63032" y="5517232"/>
            <a:ext cx="1085106" cy="1085106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 descr="pngwing.com(24).png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16172" y="5589240"/>
            <a:ext cx="869082" cy="869082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 descr="pngwing.com(24).png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39422" y="5661248"/>
            <a:ext cx="725066" cy="725066"/>
          </a:xfrm>
          <a:prstGeom prst="rect">
            <a:avLst/>
          </a:prstGeom>
          <a:effectLst>
            <a:outerShdw blurRad="254000" dist="203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2418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1010760"/>
              </p:ext>
            </p:extLst>
          </p:nvPr>
        </p:nvGraphicFramePr>
        <p:xfrm>
          <a:off x="339908" y="1097240"/>
          <a:ext cx="8496944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9414">
                  <a:extLst>
                    <a:ext uri="{9D8B030D-6E8A-4147-A177-3AD203B41FA5}">
                      <a16:colId xmlns:a16="http://schemas.microsoft.com/office/drawing/2014/main" xmlns="" val="3060253867"/>
                    </a:ext>
                  </a:extLst>
                </a:gridCol>
                <a:gridCol w="937530">
                  <a:extLst>
                    <a:ext uri="{9D8B030D-6E8A-4147-A177-3AD203B41FA5}">
                      <a16:colId xmlns:a16="http://schemas.microsoft.com/office/drawing/2014/main" xmlns="" val="1388490454"/>
                    </a:ext>
                  </a:extLst>
                </a:gridCol>
              </a:tblGrid>
              <a:tr h="29127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 муниципальных программ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833,3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9525" marR="9525" marT="9525" marB="0" anchor="ctr"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6565491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Выравнивание бюджетной обеспеченности МО поселений (дотации)</a:t>
                      </a: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363,8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2636923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территорий поселений</a:t>
                      </a: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7938460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котла в котельной № 35 д. Борисова Грива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1669310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автомобильных дорог, пешеходных дорожек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526498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Перекладка аварийного участка водопровода д.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Щеглово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4291426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сети водоснабжения д.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Лесколово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6496328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Проектирование пожарной системы и мероприятия по охране окружающей среды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</a:tr>
              <a:tr h="25724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 Ленинградской области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</a:tr>
              <a:tr h="29127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непрограммных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65,7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2896407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 на решение вопросов местного значения сельских поселений в рамках реализации закона Ленинградской области от 10 июля 2014 года № 48-ОЗ «Об отдельных вопросах местного значения сельских поселений Ленинградской области»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7358351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 за достижение показателей деятельности органов исполнительной власти субъектов Российской Федерации за счет средств резервного фонда Правительства Российской Федерации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2672594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899,0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0699836"/>
                  </a:ext>
                </a:extLst>
              </a:tr>
              <a:tr h="25724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областного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A7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278,8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A7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1228291"/>
                  </a:ext>
                </a:extLst>
              </a:tr>
              <a:tr h="29127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A7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620,2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A7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730295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00688" y="89447"/>
            <a:ext cx="76792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Межбюджетные трансферты  в бюджеты поселений из бюджета </a:t>
            </a:r>
            <a:r>
              <a:rPr lang="ru-RU" sz="24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Всеволожского муниципального района, </a:t>
            </a:r>
            <a:r>
              <a:rPr lang="ru-RU" sz="24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млн.руб.</a:t>
            </a:r>
          </a:p>
        </p:txBody>
      </p:sp>
    </p:spTree>
    <p:extLst>
      <p:ext uri="{BB962C8B-B14F-4D97-AF65-F5344CB8AC3E}">
        <p14:creationId xmlns:p14="http://schemas.microsoft.com/office/powerpoint/2010/main" xmlns="" val="1480833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8904854"/>
              </p:ext>
            </p:extLst>
          </p:nvPr>
        </p:nvGraphicFramePr>
        <p:xfrm>
          <a:off x="428596" y="1785926"/>
          <a:ext cx="8215370" cy="435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7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74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66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66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66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8943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ФАКТ 2019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2020  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ФАКТ 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2020 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Отношение 2020 к 2019</a:t>
                      </a:r>
                      <a:endParaRPr lang="ru-RU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943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itchFamily="34" charset="0"/>
                          <a:cs typeface="Times New Roman" pitchFamily="18" charset="0"/>
                        </a:rPr>
                        <a:t>ДОХОДЫ</a:t>
                      </a:r>
                      <a:endParaRPr lang="ru-RU" sz="18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16 767,4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18 367,2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 Narrow" pitchFamily="34" charset="0"/>
                        </a:rPr>
                        <a:t>19 158,5</a:t>
                      </a:r>
                      <a:endParaRPr lang="ru-RU" sz="2000" b="1" dirty="0">
                        <a:latin typeface="Arial Narrow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104,3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+ 14,3%</a:t>
                      </a:r>
                    </a:p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+ 2 391,1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8943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itchFamily="34" charset="0"/>
                          <a:cs typeface="Times New Roman" pitchFamily="18" charset="0"/>
                        </a:rPr>
                        <a:t>РАСХОДЫ</a:t>
                      </a:r>
                      <a:endParaRPr lang="ru-RU" sz="18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16 302,6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Times New Roman" pitchFamily="18" charset="0"/>
                        </a:rPr>
                        <a:t>19 953,9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Times New Roman" pitchFamily="18" charset="0"/>
                        </a:rPr>
                        <a:t>18 903,7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94,7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+ 16,0%</a:t>
                      </a:r>
                    </a:p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+ 2 601,1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8943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 Narrow" pitchFamily="34" charset="0"/>
                          <a:cs typeface="Times New Roman" pitchFamily="18" charset="0"/>
                        </a:rPr>
                        <a:t>Дефицит,</a:t>
                      </a:r>
                    </a:p>
                    <a:p>
                      <a:pPr algn="ctr"/>
                      <a:r>
                        <a:rPr lang="ru-RU" sz="1800" b="1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профицит</a:t>
                      </a:r>
                      <a:endParaRPr lang="ru-RU" sz="18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+ 464,8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latin typeface="Arial Narrow" pitchFamily="34" charset="0"/>
                          <a:cs typeface="Times New Roman" pitchFamily="18" charset="0"/>
                        </a:rPr>
                        <a:t>- 1 272,5</a:t>
                      </a:r>
                      <a:endParaRPr lang="ru-RU" sz="2000" b="1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ea typeface="+mn-ea"/>
                          <a:cs typeface="Times New Roman" pitchFamily="18" charset="0"/>
                        </a:rPr>
                        <a:t>+ 254,8</a:t>
                      </a:r>
                      <a:endParaRPr lang="ru-RU" sz="2000" b="1" i="0" u="none" strike="noStrike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4348" y="214291"/>
            <a:ext cx="7929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Исполнение консолидированного бюджета 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cs typeface="Times New Roman" pitchFamily="18" charset="0"/>
              </a:rPr>
              <a:t>Всеволожского </a:t>
            </a:r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муниципального района 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за 2020 год </a:t>
            </a:r>
            <a:endParaRPr lang="ru-RU" sz="25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43399" y="1378920"/>
            <a:ext cx="140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itchFamily="34" charset="0"/>
                <a:cs typeface="Times New Roman" pitchFamily="18" charset="0"/>
              </a:rPr>
              <a:t>млн.руб.</a:t>
            </a:r>
            <a:endParaRPr lang="ru-RU" b="1" dirty="0"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.jpg"/>
          <p:cNvPicPr>
            <a:picLocks noChangeAspect="1"/>
          </p:cNvPicPr>
          <p:nvPr/>
        </p:nvPicPr>
        <p:blipFill>
          <a:blip r:embed="rId2" cstate="print"/>
          <a:srcRect l="4087" r="6981"/>
          <a:stretch>
            <a:fillRect/>
          </a:stretch>
        </p:blipFill>
        <p:spPr>
          <a:xfrm>
            <a:off x="-36512" y="-27384"/>
            <a:ext cx="9180512" cy="68853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116632"/>
            <a:ext cx="6643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  <a:ea typeface="+mj-ea"/>
                <a:cs typeface="Times New Roman" pitchFamily="18" charset="0"/>
              </a:rPr>
              <a:t>за внимание</a:t>
            </a:r>
            <a:endParaRPr lang="ru-RU" sz="36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28271</TotalTime>
  <Words>1796</Words>
  <Application>Microsoft Office PowerPoint</Application>
  <PresentationFormat>Экран (4:3)</PresentationFormat>
  <Paragraphs>416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Основные параметры бюджета Всеволожского муниципального района  за 2020 год</vt:lpstr>
      <vt:lpstr>Структура доходов бюджета   Всеволожского муниципального района  </vt:lpstr>
      <vt:lpstr>Налоговые доходы бюджета Всеволожского муниципального района, млн. руб.</vt:lpstr>
      <vt:lpstr>Неналоговые доходы бюджета Всеволожского муниципального района, млн. руб. </vt:lpstr>
      <vt:lpstr>Безвозмездные поступления в бюджет Всеволожского муниципального района, млн. руб.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sag-kf</dc:creator>
  <cp:lastModifiedBy>Sergei</cp:lastModifiedBy>
  <cp:revision>2172</cp:revision>
  <cp:lastPrinted>2021-04-14T11:59:07Z</cp:lastPrinted>
  <dcterms:created xsi:type="dcterms:W3CDTF">2016-04-27T11:52:00Z</dcterms:created>
  <dcterms:modified xsi:type="dcterms:W3CDTF">2021-06-09T13:52:33Z</dcterms:modified>
</cp:coreProperties>
</file>